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0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1" r:id="rId15"/>
    <p:sldId id="275" r:id="rId16"/>
    <p:sldId id="276" r:id="rId17"/>
    <p:sldId id="277" r:id="rId18"/>
    <p:sldId id="278" r:id="rId19"/>
    <p:sldId id="279" r:id="rId20"/>
    <p:sldId id="282" r:id="rId21"/>
    <p:sldId id="283" r:id="rId22"/>
    <p:sldId id="299" r:id="rId23"/>
    <p:sldId id="300" r:id="rId24"/>
    <p:sldId id="298" r:id="rId25"/>
    <p:sldId id="302" r:id="rId26"/>
    <p:sldId id="286" r:id="rId27"/>
    <p:sldId id="287" r:id="rId28"/>
    <p:sldId id="288" r:id="rId29"/>
    <p:sldId id="289" r:id="rId30"/>
    <p:sldId id="292" r:id="rId31"/>
    <p:sldId id="303" r:id="rId32"/>
    <p:sldId id="293" r:id="rId33"/>
    <p:sldId id="294" r:id="rId34"/>
    <p:sldId id="296" r:id="rId35"/>
    <p:sldId id="297" r:id="rId36"/>
  </p:sldIdLst>
  <p:sldSz cx="10261600" cy="7561263"/>
  <p:notesSz cx="6669088" cy="9926638"/>
  <p:defaultTextStyle>
    <a:defPPr>
      <a:defRPr lang="en-US"/>
    </a:defPPr>
    <a:lvl1pPr marL="0" algn="l" defTabSz="9720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6049" algn="l" defTabSz="9720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2099" algn="l" defTabSz="9720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8148" algn="l" defTabSz="9720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4197" algn="l" defTabSz="9720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0247" algn="l" defTabSz="9720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6296" algn="l" defTabSz="9720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2345" algn="l" defTabSz="9720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8395" algn="l" defTabSz="9720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D0"/>
    <a:srgbClr val="0096EA"/>
    <a:srgbClr val="F2211C"/>
    <a:srgbClr val="FE3802"/>
    <a:srgbClr val="F22A29"/>
    <a:srgbClr val="F2251C"/>
    <a:srgbClr val="FF2E1C"/>
    <a:srgbClr val="F22E1C"/>
    <a:srgbClr val="F22E14"/>
    <a:srgbClr val="F22E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40" autoAdjust="0"/>
  </p:normalViewPr>
  <p:slideViewPr>
    <p:cSldViewPr showGuides="1">
      <p:cViewPr varScale="1">
        <p:scale>
          <a:sx n="59" d="100"/>
          <a:sy n="59" d="100"/>
        </p:scale>
        <p:origin x="-1476" y="-102"/>
      </p:cViewPr>
      <p:guideLst>
        <p:guide orient="horz" pos="2381"/>
        <p:guide pos="32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5CA6C-0665-44CE-B643-3EB43FB5E870}" type="datetimeFigureOut">
              <a:rPr lang="en-GB" smtClean="0"/>
              <a:pPr/>
              <a:t>10/03/2014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744538"/>
            <a:ext cx="50498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2E984-D3FA-4BDE-B3C3-7FF5526060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430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96279-ABEA-4E95-875D-DD07BC91575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2E984-D3FA-4BDE-B3C3-7FF5526060A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1213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96279-ABEA-4E95-875D-DD07BC91575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96279-ABEA-4E95-875D-DD07BC91575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96279-ABEA-4E95-875D-DD07BC91575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96279-ABEA-4E95-875D-DD07BC91575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598" y="1836415"/>
            <a:ext cx="5875478" cy="2376264"/>
          </a:xfrm>
          <a:prstGeom prst="rect">
            <a:avLst/>
          </a:prstGeom>
          <a:solidFill>
            <a:srgbClr val="00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10" tIns="48605" rIns="97210" bIns="48605" spcCol="0"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217653" y="6830439"/>
            <a:ext cx="2113200" cy="744147"/>
          </a:xfrm>
          <a:prstGeom prst="rect">
            <a:avLst/>
          </a:prstGeom>
          <a:solidFill>
            <a:srgbClr val="00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10" tIns="48605" rIns="97210" bIns="48605" spcCol="0"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16" y="22974"/>
            <a:ext cx="2755900" cy="123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0198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B15F-F1AF-4EE9-9CF1-32B46CA65038}" type="datetimeFigureOut">
              <a:rPr lang="en-GB" smtClean="0"/>
              <a:pPr/>
              <a:t>10/03/2014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CCCB-DF77-425E-A14E-28B46B315FC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3721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660" y="302803"/>
            <a:ext cx="2308860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3080" y="302803"/>
            <a:ext cx="6755553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B15F-F1AF-4EE9-9CF1-32B46CA65038}" type="datetimeFigureOut">
              <a:rPr lang="en-GB" smtClean="0"/>
              <a:pPr/>
              <a:t>10/03/2014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CCCB-DF77-425E-A14E-28B46B315FC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0441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80" y="1044327"/>
            <a:ext cx="9505056" cy="5184576"/>
          </a:xfrm>
        </p:spPr>
        <p:txBody>
          <a:bodyPr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0280" y="6830439"/>
            <a:ext cx="2505079" cy="744147"/>
          </a:xfrm>
          <a:prstGeom prst="rect">
            <a:avLst/>
          </a:prstGeom>
          <a:solidFill>
            <a:srgbClr val="00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10" tIns="48605" rIns="97210" bIns="48605" spcCol="0"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0280" y="0"/>
            <a:ext cx="2505079" cy="744147"/>
          </a:xfrm>
          <a:prstGeom prst="rect">
            <a:avLst/>
          </a:prstGeom>
          <a:solidFill>
            <a:srgbClr val="00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10" tIns="48605" rIns="97210" bIns="48605" spcCol="0"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81" y="6764789"/>
            <a:ext cx="1512168" cy="6759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14576" y="127371"/>
            <a:ext cx="5481816" cy="616776"/>
          </a:xfrm>
          <a:prstGeom prst="rect">
            <a:avLst/>
          </a:prstGeom>
        </p:spPr>
        <p:txBody>
          <a:bodyPr vert="horz" lIns="97210" tIns="48605" rIns="97210" bIns="48605" rtlCol="0" anchor="ctr">
            <a:normAutofit/>
          </a:bodyPr>
          <a:lstStyle>
            <a:lvl1pPr algn="l">
              <a:defRPr sz="2800">
                <a:solidFill>
                  <a:srgbClr val="0095D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add heading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786984" y="717604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baseline="0" dirty="0" smtClean="0"/>
              <a:t>www.reactec.com</a:t>
            </a:r>
            <a:endParaRPr lang="en-GB" sz="1200" b="1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266704" y="7199123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Reactec</a:t>
            </a:r>
            <a:r>
              <a:rPr lang="en-GB" sz="1050" baseline="0" dirty="0" smtClean="0"/>
              <a:t> Ltd Confidential </a:t>
            </a:r>
            <a:endParaRPr lang="en-GB" sz="1050" b="1" dirty="0"/>
          </a:p>
        </p:txBody>
      </p:sp>
    </p:spTree>
    <p:extLst>
      <p:ext uri="{BB962C8B-B14F-4D97-AF65-F5344CB8AC3E}">
        <p14:creationId xmlns="" xmlns:p14="http://schemas.microsoft.com/office/powerpoint/2010/main" val="123956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215" y="1548383"/>
            <a:ext cx="6145089" cy="5184576"/>
          </a:xfrm>
        </p:spPr>
        <p:txBody>
          <a:bodyPr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65409" y="6830439"/>
            <a:ext cx="2505079" cy="744147"/>
          </a:xfrm>
          <a:prstGeom prst="rect">
            <a:avLst/>
          </a:prstGeom>
          <a:solidFill>
            <a:srgbClr val="00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10" tIns="48605" rIns="97210" bIns="48605" spcCol="0"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465409" y="0"/>
            <a:ext cx="2505079" cy="744147"/>
          </a:xfrm>
          <a:prstGeom prst="rect">
            <a:avLst/>
          </a:prstGeom>
          <a:solidFill>
            <a:srgbClr val="00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10" tIns="48605" rIns="97210" bIns="48605" spcCol="0"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176" y="6811088"/>
            <a:ext cx="1512168" cy="6759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22215" y="972319"/>
            <a:ext cx="6145089" cy="57685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95D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03943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080" y="1764296"/>
            <a:ext cx="4532207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6313" y="1764296"/>
            <a:ext cx="4532207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B15F-F1AF-4EE9-9CF1-32B46CA65038}" type="datetimeFigureOut">
              <a:rPr lang="en-GB" smtClean="0"/>
              <a:pPr/>
              <a:t>10/03/2014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CCCB-DF77-425E-A14E-28B46B315FC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7929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80" y="1692533"/>
            <a:ext cx="4533988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6049" indent="0">
              <a:buNone/>
              <a:defRPr sz="2100" b="1"/>
            </a:lvl2pPr>
            <a:lvl3pPr marL="972099" indent="0">
              <a:buNone/>
              <a:defRPr sz="1900" b="1"/>
            </a:lvl3pPr>
            <a:lvl4pPr marL="1458148" indent="0">
              <a:buNone/>
              <a:defRPr sz="1700" b="1"/>
            </a:lvl4pPr>
            <a:lvl5pPr marL="1944197" indent="0">
              <a:buNone/>
              <a:defRPr sz="1700" b="1"/>
            </a:lvl5pPr>
            <a:lvl6pPr marL="2430247" indent="0">
              <a:buNone/>
              <a:defRPr sz="1700" b="1"/>
            </a:lvl6pPr>
            <a:lvl7pPr marL="2916296" indent="0">
              <a:buNone/>
              <a:defRPr sz="1700" b="1"/>
            </a:lvl7pPr>
            <a:lvl8pPr marL="3402345" indent="0">
              <a:buNone/>
              <a:defRPr sz="1700" b="1"/>
            </a:lvl8pPr>
            <a:lvl9pPr marL="388839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80" y="2397901"/>
            <a:ext cx="4533988" cy="435647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2751" y="1692533"/>
            <a:ext cx="4535770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6049" indent="0">
              <a:buNone/>
              <a:defRPr sz="2100" b="1"/>
            </a:lvl2pPr>
            <a:lvl3pPr marL="972099" indent="0">
              <a:buNone/>
              <a:defRPr sz="1900" b="1"/>
            </a:lvl3pPr>
            <a:lvl4pPr marL="1458148" indent="0">
              <a:buNone/>
              <a:defRPr sz="1700" b="1"/>
            </a:lvl4pPr>
            <a:lvl5pPr marL="1944197" indent="0">
              <a:buNone/>
              <a:defRPr sz="1700" b="1"/>
            </a:lvl5pPr>
            <a:lvl6pPr marL="2430247" indent="0">
              <a:buNone/>
              <a:defRPr sz="1700" b="1"/>
            </a:lvl6pPr>
            <a:lvl7pPr marL="2916296" indent="0">
              <a:buNone/>
              <a:defRPr sz="1700" b="1"/>
            </a:lvl7pPr>
            <a:lvl8pPr marL="3402345" indent="0">
              <a:buNone/>
              <a:defRPr sz="1700" b="1"/>
            </a:lvl8pPr>
            <a:lvl9pPr marL="388839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2751" y="2397901"/>
            <a:ext cx="4535770" cy="435647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B15F-F1AF-4EE9-9CF1-32B46CA65038}" type="datetimeFigureOut">
              <a:rPr lang="en-GB" smtClean="0"/>
              <a:pPr/>
              <a:t>10/03/2014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CCCB-DF77-425E-A14E-28B46B315FC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890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B15F-F1AF-4EE9-9CF1-32B46CA65038}" type="datetimeFigureOut">
              <a:rPr lang="en-GB" smtClean="0"/>
              <a:pPr/>
              <a:t>10/03/2014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CCCB-DF77-425E-A14E-28B46B315FC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4999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B15F-F1AF-4EE9-9CF1-32B46CA65038}" type="datetimeFigureOut">
              <a:rPr lang="en-GB" smtClean="0"/>
              <a:pPr/>
              <a:t>10/03/2014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CCCB-DF77-425E-A14E-28B46B315FC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8201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80" y="301050"/>
            <a:ext cx="3375996" cy="128121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001" y="301052"/>
            <a:ext cx="5736519" cy="645332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080" y="1582266"/>
            <a:ext cx="3375996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86049" indent="0">
              <a:buNone/>
              <a:defRPr sz="1300"/>
            </a:lvl2pPr>
            <a:lvl3pPr marL="972099" indent="0">
              <a:buNone/>
              <a:defRPr sz="1100"/>
            </a:lvl3pPr>
            <a:lvl4pPr marL="1458148" indent="0">
              <a:buNone/>
              <a:defRPr sz="1000"/>
            </a:lvl4pPr>
            <a:lvl5pPr marL="1944197" indent="0">
              <a:buNone/>
              <a:defRPr sz="1000"/>
            </a:lvl5pPr>
            <a:lvl6pPr marL="2430247" indent="0">
              <a:buNone/>
              <a:defRPr sz="1000"/>
            </a:lvl6pPr>
            <a:lvl7pPr marL="2916296" indent="0">
              <a:buNone/>
              <a:defRPr sz="1000"/>
            </a:lvl7pPr>
            <a:lvl8pPr marL="3402345" indent="0">
              <a:buNone/>
              <a:defRPr sz="1000"/>
            </a:lvl8pPr>
            <a:lvl9pPr marL="38883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B15F-F1AF-4EE9-9CF1-32B46CA65038}" type="datetimeFigureOut">
              <a:rPr lang="en-GB" smtClean="0"/>
              <a:pPr/>
              <a:t>10/03/2014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CCCB-DF77-425E-A14E-28B46B315FC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4638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345" y="5292884"/>
            <a:ext cx="6156960" cy="62485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1345" y="675613"/>
            <a:ext cx="6156960" cy="4536758"/>
          </a:xfrm>
        </p:spPr>
        <p:txBody>
          <a:bodyPr/>
          <a:lstStyle>
            <a:lvl1pPr marL="0" indent="0">
              <a:buNone/>
              <a:defRPr sz="3400"/>
            </a:lvl1pPr>
            <a:lvl2pPr marL="486049" indent="0">
              <a:buNone/>
              <a:defRPr sz="3000"/>
            </a:lvl2pPr>
            <a:lvl3pPr marL="972099" indent="0">
              <a:buNone/>
              <a:defRPr sz="2600"/>
            </a:lvl3pPr>
            <a:lvl4pPr marL="1458148" indent="0">
              <a:buNone/>
              <a:defRPr sz="2100"/>
            </a:lvl4pPr>
            <a:lvl5pPr marL="1944197" indent="0">
              <a:buNone/>
              <a:defRPr sz="2100"/>
            </a:lvl5pPr>
            <a:lvl6pPr marL="2430247" indent="0">
              <a:buNone/>
              <a:defRPr sz="2100"/>
            </a:lvl6pPr>
            <a:lvl7pPr marL="2916296" indent="0">
              <a:buNone/>
              <a:defRPr sz="2100"/>
            </a:lvl7pPr>
            <a:lvl8pPr marL="3402345" indent="0">
              <a:buNone/>
              <a:defRPr sz="2100"/>
            </a:lvl8pPr>
            <a:lvl9pPr marL="3888395" indent="0">
              <a:buNone/>
              <a:defRPr sz="21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345" y="5917739"/>
            <a:ext cx="615696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86049" indent="0">
              <a:buNone/>
              <a:defRPr sz="1300"/>
            </a:lvl2pPr>
            <a:lvl3pPr marL="972099" indent="0">
              <a:buNone/>
              <a:defRPr sz="1100"/>
            </a:lvl3pPr>
            <a:lvl4pPr marL="1458148" indent="0">
              <a:buNone/>
              <a:defRPr sz="1000"/>
            </a:lvl4pPr>
            <a:lvl5pPr marL="1944197" indent="0">
              <a:buNone/>
              <a:defRPr sz="1000"/>
            </a:lvl5pPr>
            <a:lvl6pPr marL="2430247" indent="0">
              <a:buNone/>
              <a:defRPr sz="1000"/>
            </a:lvl6pPr>
            <a:lvl7pPr marL="2916296" indent="0">
              <a:buNone/>
              <a:defRPr sz="1000"/>
            </a:lvl7pPr>
            <a:lvl8pPr marL="3402345" indent="0">
              <a:buNone/>
              <a:defRPr sz="1000"/>
            </a:lvl8pPr>
            <a:lvl9pPr marL="38883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B15F-F1AF-4EE9-9CF1-32B46CA65038}" type="datetimeFigureOut">
              <a:rPr lang="en-GB" smtClean="0"/>
              <a:pPr/>
              <a:t>10/03/2014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CCCB-DF77-425E-A14E-28B46B315FC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4694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080" y="302801"/>
            <a:ext cx="9235440" cy="1260211"/>
          </a:xfrm>
          <a:prstGeom prst="rect">
            <a:avLst/>
          </a:prstGeom>
        </p:spPr>
        <p:txBody>
          <a:bodyPr vert="horz" lIns="97210" tIns="48605" rIns="97210" bIns="486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80" y="1764296"/>
            <a:ext cx="9235440" cy="4990084"/>
          </a:xfrm>
          <a:prstGeom prst="rect">
            <a:avLst/>
          </a:prstGeom>
        </p:spPr>
        <p:txBody>
          <a:bodyPr vert="horz" lIns="97210" tIns="48605" rIns="97210" bIns="486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3080" y="7008172"/>
            <a:ext cx="2394373" cy="402567"/>
          </a:xfrm>
          <a:prstGeom prst="rect">
            <a:avLst/>
          </a:prstGeom>
        </p:spPr>
        <p:txBody>
          <a:bodyPr vert="horz" lIns="97210" tIns="48605" rIns="97210" bIns="4860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B15F-F1AF-4EE9-9CF1-32B46CA65038}" type="datetimeFigureOut">
              <a:rPr lang="en-GB" smtClean="0"/>
              <a:pPr/>
              <a:t>10/03/2014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6047" y="7008172"/>
            <a:ext cx="3249507" cy="402567"/>
          </a:xfrm>
          <a:prstGeom prst="rect">
            <a:avLst/>
          </a:prstGeom>
        </p:spPr>
        <p:txBody>
          <a:bodyPr vert="horz" lIns="97210" tIns="48605" rIns="97210" bIns="4860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54147" y="7008172"/>
            <a:ext cx="2394373" cy="402567"/>
          </a:xfrm>
          <a:prstGeom prst="rect">
            <a:avLst/>
          </a:prstGeom>
        </p:spPr>
        <p:txBody>
          <a:bodyPr vert="horz" lIns="97210" tIns="48605" rIns="97210" bIns="4860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ECCCB-DF77-425E-A14E-28B46B315FC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4978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72099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537" indent="-364537" algn="l" defTabSz="9720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9830" indent="-303781" algn="l" defTabSz="9720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5123" indent="-243025" algn="l" defTabSz="9720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1173" indent="-243025" algn="l" defTabSz="9720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7222" indent="-243025" algn="l" defTabSz="972099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271" indent="-243025" algn="l" defTabSz="9720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9321" indent="-243025" algn="l" defTabSz="9720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370" indent="-243025" algn="l" defTabSz="9720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1419" indent="-243025" algn="l" defTabSz="9720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49" algn="l" defTabSz="972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99" algn="l" defTabSz="972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8148" algn="l" defTabSz="972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197" algn="l" defTabSz="972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0247" algn="l" defTabSz="972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6296" algn="l" defTabSz="972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2345" algn="l" defTabSz="972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8395" algn="l" defTabSz="972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5.jpe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lice_Hamilton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WBS_VF_WS_ST_RGBW_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984" y="5284408"/>
            <a:ext cx="2976550" cy="144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9776" y="2436286"/>
            <a:ext cx="5869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Stewart McNaughton</a:t>
            </a:r>
            <a:b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Health and Safety Consultant – HAVS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Reactec Ltd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4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9542" y="2344489"/>
            <a:ext cx="8161707" cy="1580158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Protect workers from harmful effects </a:t>
            </a:r>
            <a:endParaRPr lang="en-GB" sz="32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 smtClean="0">
                <a:latin typeface="Century Gothic" panose="020B0502020202020204" pitchFamily="34" charset="0"/>
              </a:rPr>
              <a:t>of </a:t>
            </a:r>
            <a:r>
              <a:rPr lang="en-GB" sz="3200" b="1" dirty="0">
                <a:latin typeface="Century Gothic" panose="020B0502020202020204" pitchFamily="34" charset="0"/>
              </a:rPr>
              <a:t>vibration exposure transmitted by hand contact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576" y="127371"/>
            <a:ext cx="7056784" cy="616776"/>
          </a:xfrm>
        </p:spPr>
        <p:txBody>
          <a:bodyPr>
            <a:normAutofit fontScale="90000"/>
          </a:bodyPr>
          <a:lstStyle/>
          <a:p>
            <a:r>
              <a:rPr lang="en-GB" dirty="0"/>
              <a:t>The Control of Vibrations Regulations </a:t>
            </a:r>
            <a:r>
              <a:rPr lang="en-GB" dirty="0" smtClean="0"/>
              <a:t>2005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Risk </a:t>
            </a:r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50380" y="2793469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Suitable health surveillance should be undertaken where risk assessment indicates a risk to workers’ health.</a:t>
            </a:r>
            <a:br>
              <a:rPr lang="en-GB" sz="2800" b="1" dirty="0">
                <a:latin typeface="Century Gothic" panose="020B0502020202020204" pitchFamily="34" charset="0"/>
              </a:rPr>
            </a:br>
            <a:endParaRPr lang="en-GB" sz="28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2778" y="2464405"/>
            <a:ext cx="8046494" cy="2180322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marL="457200" indent="-457200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700" b="1" dirty="0">
                <a:latin typeface="Century Gothic" panose="020B0502020202020204" pitchFamily="34" charset="0"/>
              </a:rPr>
              <a:t>Most surveillance is carried out </a:t>
            </a:r>
            <a:r>
              <a:rPr lang="en-GB" sz="2700" b="1" dirty="0" smtClean="0">
                <a:latin typeface="Century Gothic" panose="020B0502020202020204" pitchFamily="34" charset="0"/>
              </a:rPr>
              <a:t>annually</a:t>
            </a:r>
            <a:r>
              <a:rPr lang="en-GB" sz="2700" b="1" dirty="0">
                <a:latin typeface="Century Gothic" panose="020B0502020202020204" pitchFamily="34" charset="0"/>
              </a:rPr>
              <a:t/>
            </a:r>
            <a:br>
              <a:rPr lang="en-GB" sz="2700" b="1" dirty="0">
                <a:latin typeface="Century Gothic" panose="020B0502020202020204" pitchFamily="34" charset="0"/>
              </a:rPr>
            </a:br>
            <a:endParaRPr lang="en-GB" sz="27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700" b="1" dirty="0">
                <a:latin typeface="Century Gothic" panose="020B0502020202020204" pitchFamily="34" charset="0"/>
              </a:rPr>
              <a:t>Susceptible individuals can develop symptoms in 6 months or </a:t>
            </a:r>
            <a:r>
              <a:rPr lang="en-GB" sz="2700" b="1" dirty="0" smtClean="0">
                <a:latin typeface="Century Gothic" panose="020B0502020202020204" pitchFamily="34" charset="0"/>
              </a:rPr>
              <a:t>less</a:t>
            </a:r>
            <a:endParaRPr lang="en-GB" sz="2700" b="1" dirty="0">
              <a:latin typeface="Century Gothic" panose="020B0502020202020204" pitchFamily="34" charset="0"/>
            </a:endParaRPr>
          </a:p>
          <a:p>
            <a:pPr algn="ctr"/>
            <a:endParaRPr lang="en-US" sz="2700" b="1" dirty="0"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4576" y="127371"/>
            <a:ext cx="6912768" cy="916956"/>
          </a:xfrm>
        </p:spPr>
        <p:txBody>
          <a:bodyPr>
            <a:noAutofit/>
          </a:bodyPr>
          <a:lstStyle/>
          <a:p>
            <a:r>
              <a:rPr lang="en-GB" dirty="0"/>
              <a:t>Why and how to detect/report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symptoms </a:t>
            </a:r>
            <a:r>
              <a:rPr lang="en-GB" dirty="0"/>
              <a:t>of </a:t>
            </a:r>
            <a:r>
              <a:rPr lang="en-GB" dirty="0" smtClean="0"/>
              <a:t>HAVS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originalsbyweber.com/i/whitefing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849" y="2763303"/>
            <a:ext cx="4176464" cy="3314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Employee</a:t>
            </a:r>
            <a:endParaRPr lang="en-GB" dirty="0"/>
          </a:p>
        </p:txBody>
      </p:sp>
      <p:pic>
        <p:nvPicPr>
          <p:cNvPr id="4" name="Picture 74" descr="h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264" y="2700511"/>
            <a:ext cx="4176464" cy="3343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nger.jpg"/>
          <p:cNvPicPr/>
          <p:nvPr/>
        </p:nvPicPr>
        <p:blipFill>
          <a:blip r:embed="rId2" cstate="print">
            <a:lum bright="19000" contrast="20000"/>
          </a:blip>
          <a:stretch>
            <a:fillRect/>
          </a:stretch>
        </p:blipFill>
        <p:spPr>
          <a:xfrm>
            <a:off x="5418832" y="2412479"/>
            <a:ext cx="484276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Employee</a:t>
            </a:r>
            <a:endParaRPr lang="en-GB" dirty="0"/>
          </a:p>
        </p:txBody>
      </p:sp>
      <p:pic>
        <p:nvPicPr>
          <p:cNvPr id="5" name="Picture 2" descr="http://www.bmj.com/highwire/filestream/565516/field_highwire_fragment_image_m/0/F2.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2479"/>
            <a:ext cx="4954375" cy="3130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V lawyer ad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8912" y="1240082"/>
            <a:ext cx="2796451" cy="544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70282" y="2892677"/>
            <a:ext cx="4444494" cy="1333937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It is reasonable to expect that this emerging market will be filled  by qualified professionals.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5573" y="1476375"/>
            <a:ext cx="9505056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3200" b="1" dirty="0" smtClean="0"/>
              <a:t>AMBULANCE CHASING?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15887" y="1488939"/>
            <a:ext cx="907940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1018367" fontAlgn="base">
              <a:spcBef>
                <a:spcPts val="600"/>
              </a:spcBef>
              <a:spcAft>
                <a:spcPct val="0"/>
              </a:spcAft>
            </a:pPr>
            <a:r>
              <a:rPr lang="en-US" sz="1800" b="1" dirty="0">
                <a:latin typeface="Century Gothic" panose="020B0502020202020204" pitchFamily="34" charset="0"/>
                <a:cs typeface="Tahoma" pitchFamily="34" charset="0"/>
              </a:rPr>
              <a:t>Hand Arm Vibration Claim: Solicitor Sets Out Compensation Amounts For HAVS, Vibration White Finger, Reynaud's Syndrome, Whole Body Vibration Syndrome</a:t>
            </a:r>
          </a:p>
          <a:p>
            <a:pPr defTabSz="1018367" eaLnBrk="0" fontAlgn="base" hangingPunct="0">
              <a:spcBef>
                <a:spcPts val="600"/>
              </a:spcBef>
              <a:spcAft>
                <a:spcPct val="0"/>
              </a:spcAft>
            </a:pPr>
            <a:endParaRPr lang="en-US" sz="1800" b="1" dirty="0">
              <a:latin typeface="Century Gothic" panose="020B0502020202020204" pitchFamily="34" charset="0"/>
              <a:cs typeface="Tahoma" pitchFamily="34" charset="0"/>
            </a:endParaRPr>
          </a:p>
          <a:p>
            <a:pPr defTabSz="1018367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800" b="1" dirty="0">
                <a:latin typeface="Century Gothic" panose="020B0502020202020204" pitchFamily="34" charset="0"/>
                <a:cs typeface="Arial" pitchFamily="34" charset="0"/>
              </a:rPr>
              <a:t>1. Financial losses and expenses</a:t>
            </a:r>
          </a:p>
          <a:p>
            <a:pPr defTabSz="1018367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800" b="1" dirty="0">
                <a:latin typeface="Century Gothic" panose="020B0502020202020204" pitchFamily="34" charset="0"/>
                <a:cs typeface="Arial" pitchFamily="34" charset="0"/>
              </a:rPr>
              <a:t>2. Pain and Suffering</a:t>
            </a:r>
          </a:p>
          <a:p>
            <a:pPr defTabSz="1018367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800" b="1" dirty="0">
                <a:latin typeface="Century Gothic" panose="020B0502020202020204" pitchFamily="34" charset="0"/>
                <a:cs typeface="Arial" pitchFamily="34" charset="0"/>
              </a:rPr>
              <a:t>3. Legal Costs</a:t>
            </a:r>
          </a:p>
          <a:p>
            <a:pPr marL="381888" indent="-381888" defTabSz="1018367" eaLnBrk="0" fontAlgn="base" hangingPunct="0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sz="1800" b="1" dirty="0">
                <a:latin typeface="Century Gothic" panose="020B0502020202020204" pitchFamily="34" charset="0"/>
                <a:cs typeface="Arial" pitchFamily="34" charset="0"/>
              </a:rPr>
              <a:t>Hand arm vibration affecting the fingers: £2,000 - £11,000</a:t>
            </a:r>
          </a:p>
          <a:p>
            <a:pPr defTabSz="1018367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800" b="1" dirty="0">
                <a:latin typeface="Century Gothic" panose="020B0502020202020204" pitchFamily="34" charset="0"/>
                <a:cs typeface="Arial" pitchFamily="34" charset="0"/>
              </a:rPr>
              <a:t>2.  Disability to one or both hands: £11,000 - £25,000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653945"/>
            <a:ext cx="6181317" cy="1984804"/>
          </a:xfrm>
          <a:prstGeom prst="rect">
            <a:avLst/>
          </a:prstGeom>
        </p:spPr>
        <p:txBody>
          <a:bodyPr vert="horz" lIns="101837" tIns="50918" rIns="101837" bIns="50918" rtlCol="0">
            <a:normAutofit/>
          </a:bodyPr>
          <a:lstStyle/>
          <a:p>
            <a:pPr marL="827423" lvl="1" indent="-318240" defTabSz="1018367">
              <a:spcBef>
                <a:spcPct val="20000"/>
              </a:spcBef>
              <a:defRPr/>
            </a:pPr>
            <a:endParaRPr lang="en-GB" b="1" dirty="0"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879" y="5050907"/>
            <a:ext cx="9817721" cy="1364714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>
              <a:spcBef>
                <a:spcPts val="600"/>
              </a:spcBef>
            </a:pPr>
            <a:endParaRPr lang="en-GB" sz="1800" b="1" dirty="0" smtClean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Thompsons Solicitors</a:t>
            </a:r>
          </a:p>
          <a:p>
            <a:pPr>
              <a:spcBef>
                <a:spcPts val="600"/>
              </a:spcBef>
            </a:pPr>
            <a:r>
              <a:rPr lang="en-GB" sz="1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£30,000 payout for young man from Doncaster who had to change jobs after vibrating tools permanently damaged his hands</a:t>
            </a:r>
            <a:endParaRPr lang="en-GB" sz="1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879" y="4495161"/>
            <a:ext cx="9817721" cy="733772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>
              <a:spcBef>
                <a:spcPts val="600"/>
              </a:spcBef>
            </a:pPr>
            <a:r>
              <a:rPr lang="en-GB" sz="1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'Substantial' payout to Cumbrian man whose hands damaged at work</a:t>
            </a:r>
          </a:p>
          <a:p>
            <a:pPr>
              <a:spcBef>
                <a:spcPts val="600"/>
              </a:spcBef>
            </a:pPr>
            <a:r>
              <a:rPr lang="en-GB" sz="1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By Jenny Barwise</a:t>
            </a:r>
            <a:endParaRPr lang="en-GB" sz="18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 Arm Vibration </a:t>
            </a:r>
            <a:r>
              <a:rPr lang="en-GB" dirty="0" smtClean="0"/>
              <a:t>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80" y="1044327"/>
            <a:ext cx="9505056" cy="660055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Litigation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3879" y="1716436"/>
            <a:ext cx="9050606" cy="4934923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  <a:cs typeface="Arial" pitchFamily="34" charset="0"/>
              </a:rPr>
              <a:t>Hand ArmVibration Compensation Claim Amounts </a:t>
            </a:r>
          </a:p>
          <a:p>
            <a:endParaRPr lang="en-GB" sz="1400" b="1" dirty="0"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  <a:cs typeface="Arial" pitchFamily="34" charset="0"/>
              </a:rPr>
              <a:t>Hand arm vibration syndrome is classed as an industrial injury and as such it is possible to make a claim for personal injury compensation if employer blame has been established for the injuries sustained.</a:t>
            </a:r>
          </a:p>
          <a:p>
            <a:r>
              <a:rPr lang="en-GB" sz="1400" dirty="0">
                <a:latin typeface="Century Gothic" panose="020B0502020202020204" pitchFamily="34" charset="0"/>
                <a:cs typeface="Arial" pitchFamily="34" charset="0"/>
              </a:rPr>
              <a:t>See below compensation examples;</a:t>
            </a:r>
          </a:p>
          <a:p>
            <a:endParaRPr lang="en-GB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en-GB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£15,000 compensation for a construction worker</a:t>
            </a:r>
            <a:r>
              <a:rPr lang="en-GB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 that used hydraulic breakers and wacker plates and developed vibration white finger.</a:t>
            </a:r>
          </a:p>
          <a:p>
            <a:endParaRPr lang="en-GB" sz="1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£10,000 injury compensation for a construction worker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using pneumatic tools such as vibrating pokers, scrablers, whacker plates and kango hammers over a 20 year period who developed hand arm vibration syndrome</a:t>
            </a:r>
          </a:p>
          <a:p>
            <a:endParaRPr lang="en-GB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en-GB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£6,761 awarded to an employee of the National Coal Board</a:t>
            </a:r>
            <a:r>
              <a:rPr lang="en-GB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 that had hand arm vibration syndrome.</a:t>
            </a:r>
          </a:p>
          <a:p>
            <a:endParaRPr lang="en-GB" sz="14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£4,000 out of court settlement to an engineering worker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that used needle guns and grinders and developed vibration white finger.</a:t>
            </a:r>
            <a:r>
              <a:rPr lang="en-GB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en-GB" sz="1400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GB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en-GB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GB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£10,000 compensation awarded to a steel fabricator</a:t>
            </a:r>
            <a:r>
              <a:rPr lang="en-GB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 after he developed vibration white finger.</a:t>
            </a:r>
          </a:p>
          <a:p>
            <a:endParaRPr lang="en-GB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£20,000 injury compensation to a steel fabricator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that used angle grinders on a daily basis after he developed a hand arm vibration syndrome condition.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 Arm Vibration </a:t>
            </a:r>
            <a:r>
              <a:rPr lang="en-GB" dirty="0" smtClean="0"/>
              <a:t>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80" y="1044327"/>
            <a:ext cx="9505056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Litigation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0279" y="1875220"/>
            <a:ext cx="9050606" cy="841494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b="1" dirty="0" smtClean="0">
                <a:latin typeface="Century Gothic" panose="020B0502020202020204" pitchFamily="34" charset="0"/>
              </a:rPr>
              <a:t>Unite member David Hopps, 65 has received a £15,000 out of court payout after developing Hand Arm Vibration Syndrome (HAVS), caused by the maintenance craftsman’s use of vibrating tools at Drax Power Station.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280" y="3066103"/>
            <a:ext cx="9131414" cy="3195985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Worker receives payout over hand injury</a:t>
            </a:r>
          </a:p>
          <a:p>
            <a:pPr>
              <a:spcBef>
                <a:spcPts val="600"/>
              </a:spcBef>
            </a:pPr>
            <a:r>
              <a:rPr lang="en-GB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 STOURBRIDGE man has received a £10,000 out of court payout after his hands were left permanently damaged by using vibrating tools at work. </a:t>
            </a:r>
          </a:p>
          <a:p>
            <a:pPr>
              <a:spcBef>
                <a:spcPts val="600"/>
              </a:spcBef>
            </a:pPr>
            <a:endParaRPr lang="en-GB" sz="16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Keith Rowley, aged 55, was left with the debilitating condition Hand Arm Vibration Syndrome (HAVS), also known as Vibration White Finger, after using vibrating tools in his job as a fitter. </a:t>
            </a:r>
          </a:p>
          <a:p>
            <a:pPr>
              <a:spcBef>
                <a:spcPts val="600"/>
              </a:spcBef>
            </a:pPr>
            <a:endParaRPr lang="en-GB" sz="16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His employer General Kinematics Ltd based in Kingswinford did not admit liability - but settled the claim out of court after Keith’s union, the GMB (Britain’s General Union), instructed Thompsons Solicitors to pursue compensation for his injury</a:t>
            </a:r>
            <a:endParaRPr lang="en-GB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 Arm Vibration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80" y="1188343"/>
            <a:ext cx="9505056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Litigation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4576" y="1620391"/>
            <a:ext cx="6912768" cy="4719479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Your risk assessment should: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Identify where there might be a risk from vibration and who is likely to be affected</a:t>
            </a:r>
          </a:p>
          <a:p>
            <a:pPr marL="342900" indent="-342900">
              <a:buClr>
                <a:srgbClr val="0095D0"/>
              </a:buClr>
              <a:buFont typeface="Wingdings 3" panose="05040102010807070707" pitchFamily="18" charset="2"/>
              <a:buChar char="u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 Contain a reasonable estimate of your employees’ exposures</a:t>
            </a:r>
          </a:p>
          <a:p>
            <a:pPr marL="342900" indent="-342900">
              <a:buClr>
                <a:srgbClr val="0095D0"/>
              </a:buClr>
              <a:buFont typeface="Wingdings 3" panose="05040102010807070707" pitchFamily="18" charset="2"/>
              <a:buChar char="u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Identify what you need to do to comply with the law eg whether vibration control measures are needed, and, if so, where and what type</a:t>
            </a:r>
          </a:p>
          <a:p>
            <a:pPr marL="342900" indent="-342900">
              <a:buClr>
                <a:srgbClr val="0095D0"/>
              </a:buClr>
              <a:buFont typeface="Wingdings 3" panose="05040102010807070707" pitchFamily="18" charset="2"/>
              <a:buChar char="u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Identify any employees who need to be provided with health surveillance and whether any are at particular </a:t>
            </a:r>
            <a:r>
              <a:rPr lang="en-GB" sz="2000" dirty="0" smtClean="0">
                <a:latin typeface="Century Gothic" panose="020B0502020202020204" pitchFamily="34" charset="0"/>
              </a:rPr>
              <a:t>risk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4576" y="127371"/>
            <a:ext cx="7701458" cy="616776"/>
          </a:xfrm>
        </p:spPr>
        <p:txBody>
          <a:bodyPr>
            <a:normAutofit/>
          </a:bodyPr>
          <a:lstStyle/>
          <a:p>
            <a:r>
              <a:rPr lang="en-GB" dirty="0"/>
              <a:t>Vibration exposure risk </a:t>
            </a:r>
            <a:r>
              <a:rPr lang="en-GB" dirty="0" smtClean="0"/>
              <a:t>assessment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74415" y="3641186"/>
            <a:ext cx="6486139" cy="93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37" tIns="50918" rIns="101837" bIns="5091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183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HAVS sufferers face long term disablement. </a:t>
            </a:r>
            <a:endParaRPr lang="en-GB" sz="2700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4415" y="5079052"/>
            <a:ext cx="6446304" cy="933827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There is no cure.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Prevention is the only option. </a:t>
            </a:r>
            <a:endParaRPr lang="en-GB" sz="2700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2368" y="1260351"/>
            <a:ext cx="7416824" cy="1210826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algn="ctr"/>
            <a:r>
              <a:rPr lang="en-GB" sz="3600" b="1" dirty="0">
                <a:solidFill>
                  <a:srgbClr val="0095D0"/>
                </a:solidFill>
                <a:latin typeface="Century Gothic" panose="020B0502020202020204" pitchFamily="34" charset="0"/>
              </a:rPr>
              <a:t>Hand Arm Vibration Syndrome</a:t>
            </a:r>
            <a:r>
              <a:rPr lang="en-GB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/>
            </a:r>
            <a:br>
              <a:rPr lang="en-GB" sz="36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latin typeface="Century Gothic" panose="020B0502020202020204" pitchFamily="34" charset="0"/>
              </a:rPr>
              <a:t>What’s the problem?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4576" y="2089702"/>
            <a:ext cx="6624736" cy="3796149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marL="509184" indent="-509184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Is identifying HAVS sufferers  merely doing the </a:t>
            </a:r>
            <a:r>
              <a:rPr lang="en-GB" sz="2000" dirty="0" smtClean="0">
                <a:latin typeface="Century Gothic" panose="020B0502020202020204" pitchFamily="34" charset="0"/>
              </a:rPr>
              <a:t>minimum?</a:t>
            </a:r>
            <a:r>
              <a:rPr lang="en-GB" sz="2000" dirty="0">
                <a:latin typeface="Century Gothic" panose="020B0502020202020204" pitchFamily="34" charset="0"/>
              </a:rPr>
              <a:t/>
            </a:r>
            <a:br>
              <a:rPr lang="en-GB" sz="2000" dirty="0">
                <a:latin typeface="Century Gothic" panose="020B0502020202020204" pitchFamily="34" charset="0"/>
              </a:rPr>
            </a:br>
            <a:endParaRPr lang="en-GB" sz="2000" dirty="0">
              <a:latin typeface="Century Gothic" panose="020B0502020202020204" pitchFamily="34" charset="0"/>
            </a:endParaRPr>
          </a:p>
          <a:p>
            <a:pPr marL="509184" indent="-509184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Most surveillance is carried out </a:t>
            </a:r>
            <a:r>
              <a:rPr lang="en-GB" sz="2000" dirty="0" smtClean="0">
                <a:latin typeface="Century Gothic" panose="020B0502020202020204" pitchFamily="34" charset="0"/>
              </a:rPr>
              <a:t>annually</a:t>
            </a:r>
            <a:r>
              <a:rPr lang="en-GB" sz="2000" dirty="0">
                <a:latin typeface="Century Gothic" panose="020B0502020202020204" pitchFamily="34" charset="0"/>
              </a:rPr>
              <a:t/>
            </a:r>
            <a:br>
              <a:rPr lang="en-GB" sz="2000" dirty="0">
                <a:latin typeface="Century Gothic" panose="020B0502020202020204" pitchFamily="34" charset="0"/>
              </a:rPr>
            </a:br>
            <a:endParaRPr lang="en-GB" sz="2000" dirty="0">
              <a:latin typeface="Century Gothic" panose="020B0502020202020204" pitchFamily="34" charset="0"/>
            </a:endParaRPr>
          </a:p>
          <a:p>
            <a:pPr marL="509184" indent="-509184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Susceptible individuals can develop symptoms in 6 months or </a:t>
            </a:r>
            <a:r>
              <a:rPr lang="en-GB" sz="2000" dirty="0" smtClean="0">
                <a:latin typeface="Century Gothic" panose="020B0502020202020204" pitchFamily="34" charset="0"/>
              </a:rPr>
              <a:t>less</a:t>
            </a:r>
            <a:r>
              <a:rPr lang="en-GB" sz="2000" dirty="0">
                <a:latin typeface="Century Gothic" panose="020B0502020202020204" pitchFamily="34" charset="0"/>
              </a:rPr>
              <a:t/>
            </a:r>
            <a:br>
              <a:rPr lang="en-GB" sz="2000" dirty="0">
                <a:latin typeface="Century Gothic" panose="020B0502020202020204" pitchFamily="34" charset="0"/>
              </a:rPr>
            </a:br>
            <a:endParaRPr lang="en-GB" sz="2000" dirty="0">
              <a:latin typeface="Century Gothic" panose="020B0502020202020204" pitchFamily="34" charset="0"/>
            </a:endParaRPr>
          </a:p>
          <a:p>
            <a:pPr marL="509184" indent="-509184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Isn’t prevention better than identification?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509184" indent="-509184">
              <a:buFont typeface="Arial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576" y="127371"/>
            <a:ext cx="6984776" cy="616776"/>
          </a:xfrm>
        </p:spPr>
        <p:txBody>
          <a:bodyPr>
            <a:normAutofit/>
          </a:bodyPr>
          <a:lstStyle/>
          <a:p>
            <a:r>
              <a:rPr lang="en-GB" dirty="0"/>
              <a:t>Health </a:t>
            </a:r>
            <a:r>
              <a:rPr lang="en-GB" dirty="0" smtClean="0"/>
              <a:t>Surveillance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14576" y="2169094"/>
            <a:ext cx="6768752" cy="3488373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marL="509184" indent="-509184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Efficient and timely analysis of </a:t>
            </a:r>
            <a:r>
              <a:rPr lang="en-GB" sz="2000" dirty="0" smtClean="0">
                <a:latin typeface="Century Gothic" panose="020B0502020202020204" pitchFamily="34" charset="0"/>
              </a:rPr>
              <a:t>data</a:t>
            </a:r>
            <a:r>
              <a:rPr lang="en-GB" sz="2000" dirty="0">
                <a:latin typeface="Century Gothic" panose="020B0502020202020204" pitchFamily="34" charset="0"/>
              </a:rPr>
              <a:t/>
            </a:r>
            <a:br>
              <a:rPr lang="en-GB" sz="2000" dirty="0">
                <a:latin typeface="Century Gothic" panose="020B0502020202020204" pitchFamily="34" charset="0"/>
              </a:rPr>
            </a:br>
            <a:endParaRPr lang="en-GB" sz="2000" dirty="0">
              <a:latin typeface="Century Gothic" panose="020B0502020202020204" pitchFamily="34" charset="0"/>
            </a:endParaRPr>
          </a:p>
          <a:p>
            <a:pPr marL="509184" indent="-509184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Swift Identification of over </a:t>
            </a:r>
            <a:r>
              <a:rPr lang="en-GB" sz="2000" dirty="0" smtClean="0">
                <a:latin typeface="Century Gothic" panose="020B0502020202020204" pitchFamily="34" charset="0"/>
              </a:rPr>
              <a:t>exposure</a:t>
            </a:r>
            <a:r>
              <a:rPr lang="en-GB" sz="2000" dirty="0">
                <a:latin typeface="Century Gothic" panose="020B0502020202020204" pitchFamily="34" charset="0"/>
              </a:rPr>
              <a:t/>
            </a:r>
            <a:br>
              <a:rPr lang="en-GB" sz="2000" dirty="0">
                <a:latin typeface="Century Gothic" panose="020B0502020202020204" pitchFamily="34" charset="0"/>
              </a:rPr>
            </a:br>
            <a:endParaRPr lang="en-GB" sz="2000" dirty="0">
              <a:latin typeface="Century Gothic" panose="020B0502020202020204" pitchFamily="34" charset="0"/>
            </a:endParaRPr>
          </a:p>
          <a:p>
            <a:pPr marL="509184" indent="-509184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Early Intervention and </a:t>
            </a:r>
            <a:r>
              <a:rPr lang="en-GB" sz="2000" dirty="0" smtClean="0">
                <a:latin typeface="Century Gothic" panose="020B0502020202020204" pitchFamily="34" charset="0"/>
              </a:rPr>
              <a:t>Prevention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509184" indent="-509184">
              <a:buClr>
                <a:srgbClr val="0095D0"/>
              </a:buClr>
              <a:buFont typeface="Wingdings 3" panose="05040102010807070707" pitchFamily="18" charset="2"/>
              <a:buChar char="u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509184" indent="-509184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Involves </a:t>
            </a:r>
            <a:r>
              <a:rPr lang="en-GB" sz="2000" dirty="0" smtClean="0">
                <a:latin typeface="Century Gothic" panose="020B0502020202020204" pitchFamily="34" charset="0"/>
              </a:rPr>
              <a:t>Workforce</a:t>
            </a:r>
            <a:r>
              <a:rPr lang="en-GB" sz="2000" dirty="0">
                <a:latin typeface="Century Gothic" panose="020B0502020202020204" pitchFamily="34" charset="0"/>
              </a:rPr>
              <a:t/>
            </a:r>
            <a:br>
              <a:rPr lang="en-GB" sz="2000" dirty="0">
                <a:latin typeface="Century Gothic" panose="020B0502020202020204" pitchFamily="34" charset="0"/>
              </a:rPr>
            </a:br>
            <a:endParaRPr lang="en-GB" sz="2000" dirty="0">
              <a:latin typeface="Century Gothic" panose="020B0502020202020204" pitchFamily="34" charset="0"/>
            </a:endParaRPr>
          </a:p>
          <a:p>
            <a:pPr marL="509184" indent="-509184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Contributes to Workforce Safety </a:t>
            </a:r>
            <a:r>
              <a:rPr lang="en-GB" sz="2000" dirty="0" smtClean="0">
                <a:latin typeface="Century Gothic" panose="020B0502020202020204" pitchFamily="34" charset="0"/>
              </a:rPr>
              <a:t>Awareness</a:t>
            </a:r>
            <a:r>
              <a:rPr lang="en-GB" sz="2000" dirty="0">
                <a:latin typeface="Century Gothic" panose="020B0502020202020204" pitchFamily="34" charset="0"/>
              </a:rPr>
              <a:t/>
            </a:r>
            <a:br>
              <a:rPr lang="en-GB" sz="2000" dirty="0">
                <a:latin typeface="Century Gothic" panose="020B0502020202020204" pitchFamily="34" charset="0"/>
              </a:rPr>
            </a:br>
            <a:endParaRPr lang="en-GB" sz="2000" dirty="0">
              <a:latin typeface="Century Gothic" panose="020B0502020202020204" pitchFamily="34" charset="0"/>
            </a:endParaRPr>
          </a:p>
          <a:p>
            <a:pPr marL="509184" indent="-509184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Aids change </a:t>
            </a:r>
            <a:r>
              <a:rPr lang="en-GB" sz="2000" dirty="0" smtClean="0">
                <a:latin typeface="Century Gothic" panose="020B0502020202020204" pitchFamily="34" charset="0"/>
              </a:rPr>
              <a:t>Management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4576" y="127371"/>
            <a:ext cx="7056784" cy="616776"/>
          </a:xfrm>
        </p:spPr>
        <p:txBody>
          <a:bodyPr>
            <a:normAutofit/>
          </a:bodyPr>
          <a:lstStyle/>
          <a:p>
            <a:r>
              <a:rPr lang="en-GB" dirty="0"/>
              <a:t>The Value of Continuous </a:t>
            </a:r>
            <a:r>
              <a:rPr lang="en-GB" dirty="0" smtClean="0"/>
              <a:t>Monitoring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2648" y="1764407"/>
            <a:ext cx="2343460" cy="472162"/>
          </a:xfrm>
          <a:prstGeom prst="rect">
            <a:avLst/>
          </a:prstGeom>
          <a:noFill/>
        </p:spPr>
        <p:txBody>
          <a:bodyPr wrap="square" lIns="101837" tIns="50918" rIns="101837" bIns="50918" rtlCol="0">
            <a:spAutoFit/>
          </a:bodyPr>
          <a:lstStyle/>
          <a:p>
            <a:pPr algn="ctr"/>
            <a:r>
              <a:rPr lang="en-GB" sz="2400" b="1" dirty="0" err="1" smtClean="0"/>
              <a:t>Tooltimer</a:t>
            </a:r>
            <a:endParaRPr lang="en-GB" sz="24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HAVS Management </a:t>
            </a:r>
            <a:r>
              <a:rPr lang="en-GB" dirty="0" smtClean="0"/>
              <a:t>Tools</a:t>
            </a:r>
            <a:endParaRPr lang="en-GB" dirty="0"/>
          </a:p>
        </p:txBody>
      </p:sp>
      <p:pic>
        <p:nvPicPr>
          <p:cNvPr id="8" name="Picture 7" descr="pneumatic-tool-ti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280" y="2412479"/>
            <a:ext cx="3810000" cy="2819400"/>
          </a:xfrm>
          <a:prstGeom prst="rect">
            <a:avLst/>
          </a:prstGeom>
        </p:spPr>
      </p:pic>
      <p:pic>
        <p:nvPicPr>
          <p:cNvPr id="9" name="Picture 8" descr="wire-in-tool-ti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6944" y="2052439"/>
            <a:ext cx="33020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6384" y="2196455"/>
            <a:ext cx="2343460" cy="472162"/>
          </a:xfrm>
          <a:prstGeom prst="rect">
            <a:avLst/>
          </a:prstGeom>
          <a:noFill/>
        </p:spPr>
        <p:txBody>
          <a:bodyPr wrap="square" lIns="101837" tIns="50918" rIns="101837" bIns="50918" rtlCol="0">
            <a:spAutoFit/>
          </a:bodyPr>
          <a:lstStyle/>
          <a:p>
            <a:pPr algn="ctr"/>
            <a:r>
              <a:rPr lang="en-GB" sz="2400" b="1" dirty="0" err="1" smtClean="0"/>
              <a:t>HAVsafe</a:t>
            </a:r>
            <a:endParaRPr lang="en-GB" sz="24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HAVS Management </a:t>
            </a:r>
            <a:r>
              <a:rPr lang="en-GB" dirty="0" smtClean="0"/>
              <a:t>Tools</a:t>
            </a:r>
            <a:endParaRPr lang="en-GB" dirty="0"/>
          </a:p>
        </p:txBody>
      </p:sp>
      <p:pic>
        <p:nvPicPr>
          <p:cNvPr id="8" name="Picture 7" descr="hav_monit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288" y="2844527"/>
            <a:ext cx="4608512" cy="3785563"/>
          </a:xfrm>
          <a:prstGeom prst="rect">
            <a:avLst/>
          </a:prstGeom>
        </p:spPr>
      </p:pic>
      <p:pic>
        <p:nvPicPr>
          <p:cNvPr id="9" name="Picture 8" descr="IMAG0137.jpg"/>
          <p:cNvPicPr>
            <a:picLocks noChangeAspect="1"/>
          </p:cNvPicPr>
          <p:nvPr/>
        </p:nvPicPr>
        <p:blipFill>
          <a:blip r:embed="rId3" cstate="print"/>
          <a:srcRect t="12587" b="14689"/>
          <a:stretch>
            <a:fillRect/>
          </a:stretch>
        </p:blipFill>
        <p:spPr>
          <a:xfrm>
            <a:off x="6282928" y="2988543"/>
            <a:ext cx="3082914" cy="37444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70960" y="2124447"/>
            <a:ext cx="2343460" cy="472162"/>
          </a:xfrm>
          <a:prstGeom prst="rect">
            <a:avLst/>
          </a:prstGeom>
          <a:noFill/>
        </p:spPr>
        <p:txBody>
          <a:bodyPr wrap="square" lIns="101837" tIns="50918" rIns="101837" bIns="50918" rtlCol="0">
            <a:spAutoFit/>
          </a:bodyPr>
          <a:lstStyle/>
          <a:p>
            <a:pPr algn="ctr"/>
            <a:r>
              <a:rPr lang="en-GB" sz="2400" b="1" dirty="0" err="1" smtClean="0"/>
              <a:t>Curo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meter with cover_HR_rgb.jpg"/>
          <p:cNvPicPr>
            <a:picLocks noChangeAspect="1"/>
          </p:cNvPicPr>
          <p:nvPr/>
        </p:nvPicPr>
        <p:blipFill>
          <a:blip r:embed="rId2" cstate="print"/>
          <a:srcRect l="5046" t="2333" r="1603" b="-1"/>
          <a:stretch>
            <a:fillRect/>
          </a:stretch>
        </p:blipFill>
        <p:spPr>
          <a:xfrm>
            <a:off x="1132756" y="2543560"/>
            <a:ext cx="2989932" cy="3621847"/>
          </a:xfrm>
          <a:prstGeom prst="rect">
            <a:avLst/>
          </a:prstGeom>
        </p:spPr>
      </p:pic>
      <p:pic>
        <p:nvPicPr>
          <p:cNvPr id="4" name="Picture 3" descr="havi_vibration_contr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0737" y="2827926"/>
            <a:ext cx="4275667" cy="3752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5992" y="2119717"/>
            <a:ext cx="2343460" cy="472162"/>
          </a:xfrm>
          <a:prstGeom prst="rect">
            <a:avLst/>
          </a:prstGeom>
          <a:noFill/>
        </p:spPr>
        <p:txBody>
          <a:bodyPr wrap="square" lIns="101837" tIns="50918" rIns="101837" bIns="50918" rtlCol="0">
            <a:spAutoFit/>
          </a:bodyPr>
          <a:lstStyle/>
          <a:p>
            <a:pPr algn="ctr"/>
            <a:r>
              <a:rPr lang="en-GB" sz="2400" b="1" dirty="0" smtClean="0"/>
              <a:t>HAVmeter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82928" y="3132559"/>
            <a:ext cx="2101033" cy="472162"/>
          </a:xfrm>
          <a:prstGeom prst="rect">
            <a:avLst/>
          </a:prstGeom>
          <a:noFill/>
        </p:spPr>
        <p:txBody>
          <a:bodyPr wrap="square" lIns="101837" tIns="50918" rIns="101837" bIns="50918" rtlCol="0">
            <a:spAutoFit/>
          </a:bodyPr>
          <a:lstStyle/>
          <a:p>
            <a:r>
              <a:rPr lang="en-GB" sz="2400" b="1" dirty="0" smtClean="0"/>
              <a:t>HAVi</a:t>
            </a:r>
            <a:endParaRPr lang="en-GB" sz="24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HAVS Management </a:t>
            </a:r>
            <a:r>
              <a:rPr lang="en-GB" dirty="0" smtClean="0"/>
              <a:t>Tools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HAVS Management </a:t>
            </a:r>
            <a:r>
              <a:rPr lang="en-GB" dirty="0" smtClean="0"/>
              <a:t>Tools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12920" t="22448" r="65496" b="57864"/>
          <a:stretch>
            <a:fillRect/>
          </a:stretch>
        </p:blipFill>
        <p:spPr bwMode="auto">
          <a:xfrm>
            <a:off x="0" y="2916535"/>
            <a:ext cx="351039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34656" y="1980431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HealthVib</a:t>
            </a:r>
            <a:r>
              <a:rPr lang="en-US" sz="2400" b="1" baseline="30000" dirty="0" smtClean="0"/>
              <a:t>®</a:t>
            </a:r>
            <a:r>
              <a:rPr lang="en-US" sz="2400" b="1" dirty="0" smtClean="0"/>
              <a:t> HAV</a:t>
            </a:r>
            <a:endParaRPr lang="en-GB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0640" y="2700511"/>
            <a:ext cx="2846768" cy="215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627" y="2412479"/>
            <a:ext cx="3479973" cy="25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0536_9.jpg"/>
          <p:cNvPicPr>
            <a:picLocks noChangeAspect="1"/>
          </p:cNvPicPr>
          <p:nvPr/>
        </p:nvPicPr>
        <p:blipFill>
          <a:blip r:embed="rId2" cstate="print"/>
          <a:srcRect l="17031" t="-1623" r="17333"/>
          <a:stretch>
            <a:fillRect/>
          </a:stretch>
        </p:blipFill>
        <p:spPr>
          <a:xfrm>
            <a:off x="1009542" y="1954612"/>
            <a:ext cx="3556540" cy="4207784"/>
          </a:xfrm>
          <a:prstGeom prst="rect">
            <a:avLst/>
          </a:prstGeom>
        </p:spPr>
      </p:pic>
      <p:pic>
        <p:nvPicPr>
          <p:cNvPr id="3" name="Picture 2" descr="Sensore_mano_braccio.gif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407" t="6383" r="3702" b="6383"/>
          <a:stretch>
            <a:fillRect/>
          </a:stretch>
        </p:blipFill>
        <p:spPr>
          <a:xfrm>
            <a:off x="5938890" y="2907318"/>
            <a:ext cx="3151550" cy="3255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5430" y="2034004"/>
            <a:ext cx="2343460" cy="472162"/>
          </a:xfrm>
          <a:prstGeom prst="rect">
            <a:avLst/>
          </a:prstGeom>
          <a:noFill/>
        </p:spPr>
        <p:txBody>
          <a:bodyPr wrap="square" lIns="101837" tIns="50918" rIns="101837" bIns="50918" rtlCol="0">
            <a:spAutoFit/>
          </a:bodyPr>
          <a:lstStyle/>
          <a:p>
            <a:pPr algn="ctr"/>
            <a:r>
              <a:rPr lang="en-GB" sz="2400" b="1" dirty="0" smtClean="0"/>
              <a:t>HAV- pro</a:t>
            </a:r>
            <a:endParaRPr lang="en-GB" sz="24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HAVS Management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8512" y="2510357"/>
            <a:ext cx="5184576" cy="472162"/>
          </a:xfrm>
          <a:prstGeom prst="rect">
            <a:avLst/>
          </a:prstGeom>
          <a:noFill/>
        </p:spPr>
        <p:txBody>
          <a:bodyPr wrap="square" lIns="101837" tIns="50918" rIns="101837" bIns="50918" rtlCol="0">
            <a:spAutoFit/>
          </a:bodyPr>
          <a:lstStyle/>
          <a:p>
            <a:pPr algn="ctr"/>
            <a:r>
              <a:rPr lang="en-GB" sz="2400" b="1" dirty="0" smtClean="0"/>
              <a:t>......and paper</a:t>
            </a:r>
          </a:p>
        </p:txBody>
      </p:sp>
      <p:pic>
        <p:nvPicPr>
          <p:cNvPr id="4098" name="Picture 2" descr="http://havs.info/res/images/screenshots/full/report_weekly_exposure_full.gif"/>
          <p:cNvPicPr>
            <a:picLocks noChangeAspect="1" noChangeArrowheads="1"/>
          </p:cNvPicPr>
          <p:nvPr/>
        </p:nvPicPr>
        <p:blipFill>
          <a:blip r:embed="rId2" cstate="print"/>
          <a:srcRect l="14632" t="22307" r="14159" b="50105"/>
          <a:stretch>
            <a:fillRect/>
          </a:stretch>
        </p:blipFill>
        <p:spPr bwMode="auto">
          <a:xfrm>
            <a:off x="928733" y="3066103"/>
            <a:ext cx="8000090" cy="235201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HAVS Management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vi_vibration_control.jpg"/>
          <p:cNvPicPr>
            <a:picLocks noChangeAspect="1"/>
          </p:cNvPicPr>
          <p:nvPr/>
        </p:nvPicPr>
        <p:blipFill>
          <a:blip r:embed="rId2" cstate="print"/>
          <a:srcRect b="5542"/>
          <a:stretch>
            <a:fillRect/>
          </a:stretch>
        </p:blipFill>
        <p:spPr>
          <a:xfrm>
            <a:off x="306264" y="4140671"/>
            <a:ext cx="3433811" cy="2846722"/>
          </a:xfrm>
          <a:prstGeom prst="rect">
            <a:avLst/>
          </a:prstGeom>
        </p:spPr>
      </p:pic>
      <p:pic>
        <p:nvPicPr>
          <p:cNvPr id="3" name="Picture 2" descr="p60536_9.jpg"/>
          <p:cNvPicPr>
            <a:picLocks noChangeAspect="1"/>
          </p:cNvPicPr>
          <p:nvPr/>
        </p:nvPicPr>
        <p:blipFill>
          <a:blip r:embed="rId3" cstate="print"/>
          <a:srcRect l="25973" t="-1623" r="20325"/>
          <a:stretch>
            <a:fillRect/>
          </a:stretch>
        </p:blipFill>
        <p:spPr>
          <a:xfrm>
            <a:off x="234256" y="612279"/>
            <a:ext cx="2964800" cy="428717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648" y="4428703"/>
            <a:ext cx="2846768" cy="215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3070" y="843122"/>
            <a:ext cx="4888373" cy="1508451"/>
          </a:xfrm>
          <a:prstGeom prst="rect">
            <a:avLst/>
          </a:prstGeom>
        </p:spPr>
        <p:txBody>
          <a:bodyPr vert="horz" lIns="101837" tIns="50918" rIns="101837" bIns="50918" rtlCol="0" anchor="ctr">
            <a:normAutofit fontScale="32500" lnSpcReduction="20000"/>
          </a:bodyPr>
          <a:lstStyle/>
          <a:p>
            <a:pPr algn="ctr" defTabSz="1018367">
              <a:spcBef>
                <a:spcPct val="0"/>
              </a:spcBef>
              <a:defRPr/>
            </a:pPr>
            <a:r>
              <a:rPr lang="en-GB" sz="4900" dirty="0">
                <a:latin typeface="+mj-lt"/>
                <a:ea typeface="+mj-ea"/>
                <a:cs typeface="+mj-cs"/>
              </a:rPr>
              <a:t/>
            </a:r>
            <a:br>
              <a:rPr lang="en-GB" sz="4900" dirty="0">
                <a:latin typeface="+mj-lt"/>
                <a:ea typeface="+mj-ea"/>
                <a:cs typeface="+mj-cs"/>
              </a:rPr>
            </a:br>
            <a:r>
              <a:rPr lang="en-GB" sz="4900" dirty="0">
                <a:latin typeface="+mj-lt"/>
                <a:ea typeface="+mj-ea"/>
                <a:cs typeface="+mj-cs"/>
              </a:rPr>
              <a:t/>
            </a:r>
            <a:br>
              <a:rPr lang="en-GB" sz="4900" dirty="0">
                <a:latin typeface="+mj-lt"/>
                <a:ea typeface="+mj-ea"/>
                <a:cs typeface="+mj-cs"/>
              </a:rPr>
            </a:br>
            <a:r>
              <a:rPr lang="en-GB" sz="4900" dirty="0">
                <a:latin typeface="+mj-lt"/>
                <a:ea typeface="+mj-ea"/>
                <a:cs typeface="+mj-cs"/>
              </a:rPr>
              <a:t> </a:t>
            </a:r>
            <a:br>
              <a:rPr lang="en-GB" sz="4900" dirty="0">
                <a:latin typeface="+mj-lt"/>
                <a:ea typeface="+mj-ea"/>
                <a:cs typeface="+mj-cs"/>
              </a:rPr>
            </a:br>
            <a:r>
              <a:rPr lang="en-GB" sz="4900" dirty="0">
                <a:latin typeface="+mj-lt"/>
                <a:ea typeface="+mj-ea"/>
                <a:cs typeface="+mj-cs"/>
              </a:rPr>
              <a:t/>
            </a:r>
            <a:br>
              <a:rPr lang="en-GB" sz="4900" dirty="0">
                <a:latin typeface="+mj-lt"/>
                <a:ea typeface="+mj-ea"/>
                <a:cs typeface="+mj-cs"/>
              </a:rPr>
            </a:br>
            <a:r>
              <a:rPr lang="en-GB" sz="4900" dirty="0">
                <a:latin typeface="+mj-lt"/>
                <a:ea typeface="+mj-ea"/>
                <a:cs typeface="+mj-cs"/>
              </a:rPr>
              <a:t/>
            </a:r>
            <a:br>
              <a:rPr lang="en-GB" sz="4900" dirty="0">
                <a:latin typeface="+mj-lt"/>
                <a:ea typeface="+mj-ea"/>
                <a:cs typeface="+mj-cs"/>
              </a:rPr>
            </a:br>
            <a:endParaRPr lang="en-GB" sz="49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AVmeter with cover_HR_rgb.jpg"/>
          <p:cNvPicPr>
            <a:picLocks noChangeAspect="1"/>
          </p:cNvPicPr>
          <p:nvPr/>
        </p:nvPicPr>
        <p:blipFill>
          <a:blip r:embed="rId5" cstate="print"/>
          <a:srcRect l="12479" t="2333" r="8967" b="-1"/>
          <a:stretch>
            <a:fillRect/>
          </a:stretch>
        </p:blipFill>
        <p:spPr>
          <a:xfrm>
            <a:off x="4194696" y="1188343"/>
            <a:ext cx="2097292" cy="2937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Benefits of HAVS </a:t>
            </a:r>
            <a:r>
              <a:rPr lang="en-GB" dirty="0" smtClean="0"/>
              <a:t>Management</a:t>
            </a:r>
            <a:endParaRPr lang="en-GB" dirty="0"/>
          </a:p>
        </p:txBody>
      </p:sp>
      <p:pic>
        <p:nvPicPr>
          <p:cNvPr id="7" name="Picture 6" descr="IMAG0137.jpg"/>
          <p:cNvPicPr>
            <a:picLocks noChangeAspect="1"/>
          </p:cNvPicPr>
          <p:nvPr/>
        </p:nvPicPr>
        <p:blipFill>
          <a:blip r:embed="rId6" cstate="print"/>
          <a:srcRect t="12587" b="14689"/>
          <a:stretch>
            <a:fillRect/>
          </a:stretch>
        </p:blipFill>
        <p:spPr>
          <a:xfrm>
            <a:off x="7507064" y="1188343"/>
            <a:ext cx="1719317" cy="208823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627" y="3780631"/>
            <a:ext cx="3479973" cy="25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4576" y="2565733"/>
            <a:ext cx="4767730" cy="3180596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marL="381888" indent="-381888">
              <a:lnSpc>
                <a:spcPct val="150000"/>
              </a:lnSpc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Reduced Labour Costs</a:t>
            </a:r>
          </a:p>
          <a:p>
            <a:pPr marL="381888" indent="-381888">
              <a:lnSpc>
                <a:spcPct val="150000"/>
              </a:lnSpc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Accurate HAV data</a:t>
            </a:r>
          </a:p>
          <a:p>
            <a:pPr marL="381888" indent="-381888">
              <a:lnSpc>
                <a:spcPct val="150000"/>
              </a:lnSpc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Accurate Trigger Time Data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381888" indent="-381888">
              <a:lnSpc>
                <a:spcPct val="150000"/>
              </a:lnSpc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Timely &amp; salient reporting</a:t>
            </a:r>
          </a:p>
          <a:p>
            <a:pPr marL="381888" indent="-381888">
              <a:lnSpc>
                <a:spcPct val="150000"/>
              </a:lnSpc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Increased Productivity</a:t>
            </a:r>
          </a:p>
          <a:p>
            <a:pPr marL="381888" indent="-381888">
              <a:lnSpc>
                <a:spcPct val="150000"/>
              </a:lnSpc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Supports Tool Management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4576" y="127371"/>
            <a:ext cx="5481816" cy="616776"/>
          </a:xfrm>
        </p:spPr>
        <p:txBody>
          <a:bodyPr>
            <a:normAutofit fontScale="90000"/>
          </a:bodyPr>
          <a:lstStyle/>
          <a:p>
            <a:r>
              <a:rPr lang="en-GB" dirty="0"/>
              <a:t>Benefits of HAVS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8272" y="2628503"/>
            <a:ext cx="9361040" cy="3857705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lvl="0" algn="ctr"/>
            <a:r>
              <a:rPr lang="en-GB" sz="2800" dirty="0" smtClean="0"/>
              <a:t>5 </a:t>
            </a:r>
            <a:r>
              <a:rPr lang="en-GB" sz="2800" dirty="0" smtClean="0"/>
              <a:t>million power tool users in Great Britain*</a:t>
            </a:r>
          </a:p>
          <a:p>
            <a:pPr lvl="0" algn="ctr"/>
            <a:r>
              <a:rPr lang="en-GB" sz="2800" dirty="0" smtClean="0"/>
              <a:t>2 million exposed to high levels</a:t>
            </a:r>
            <a:r>
              <a:rPr lang="en-GB" sz="2800" dirty="0" smtClean="0"/>
              <a:t>*</a:t>
            </a:r>
          </a:p>
          <a:p>
            <a:pPr lvl="0" algn="ctr"/>
            <a:endParaRPr lang="en-GB" sz="2800" dirty="0" smtClean="0"/>
          </a:p>
          <a:p>
            <a:pPr lvl="0" algn="ctr"/>
            <a:r>
              <a:rPr lang="en-GB" sz="2800" dirty="0" smtClean="0"/>
              <a:t>50% of all reported Occupational industrial diseases are HAVS related</a:t>
            </a:r>
            <a:r>
              <a:rPr lang="en-GB" sz="2800" dirty="0" smtClean="0"/>
              <a:t>*</a:t>
            </a:r>
          </a:p>
          <a:p>
            <a:pPr lvl="0" algn="ctr"/>
            <a:endParaRPr lang="en-GB" sz="2800" dirty="0" smtClean="0"/>
          </a:p>
          <a:p>
            <a:pPr lvl="0" algn="ctr"/>
            <a:r>
              <a:rPr lang="en-GB" sz="2800" dirty="0" smtClean="0"/>
              <a:t>300,000 suffering advanced stages**</a:t>
            </a:r>
          </a:p>
          <a:p>
            <a:pPr algn="ctr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000" dirty="0" smtClean="0"/>
              <a:t>* HSE  </a:t>
            </a:r>
            <a:r>
              <a:rPr lang="en-GB" sz="2000" dirty="0" smtClean="0"/>
              <a:t>**</a:t>
            </a:r>
            <a:r>
              <a:rPr lang="en-GB" sz="2000" dirty="0" smtClean="0"/>
              <a:t>Medical Research </a:t>
            </a:r>
            <a:r>
              <a:rPr lang="en-GB" sz="2000" dirty="0" smtClean="0"/>
              <a:t>Council</a:t>
            </a:r>
            <a:endParaRPr lang="en-GB" sz="2700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2368" y="1260351"/>
            <a:ext cx="7416824" cy="1210826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algn="ctr"/>
            <a:r>
              <a:rPr lang="en-GB" sz="3600" b="1" dirty="0">
                <a:solidFill>
                  <a:srgbClr val="0095D0"/>
                </a:solidFill>
                <a:latin typeface="Century Gothic" panose="020B0502020202020204" pitchFamily="34" charset="0"/>
              </a:rPr>
              <a:t>Hand Arm Vibration Syndrome</a:t>
            </a:r>
            <a:r>
              <a:rPr lang="en-GB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/>
            </a:r>
            <a:br>
              <a:rPr lang="en-GB" sz="36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latin typeface="Century Gothic" panose="020B0502020202020204" pitchFamily="34" charset="0"/>
              </a:rPr>
              <a:t>What’s the problem?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 bwMode="auto">
          <a:xfrm>
            <a:off x="5829159" y="2124447"/>
            <a:ext cx="4254288" cy="313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7" tIns="50918" rIns="101837" bIns="50918"/>
          <a:lstStyle/>
          <a:p>
            <a:pPr marL="381888" indent="-381888" eaLnBrk="0" hangingPunct="0">
              <a:buClr>
                <a:srgbClr val="0095D0"/>
              </a:buClr>
              <a:buFont typeface="Wingdings 3" panose="05040102010807070707" pitchFamily="18" charset="2"/>
              <a:buChar char="u"/>
              <a:defRPr/>
            </a:pPr>
            <a:r>
              <a:rPr lang="en-GB" kern="0" dirty="0">
                <a:latin typeface="Century Gothic" panose="020B0502020202020204" pitchFamily="34" charset="0"/>
              </a:rPr>
              <a:t>Simple overview of operative </a:t>
            </a:r>
            <a:r>
              <a:rPr lang="en-GB" kern="0" dirty="0" smtClean="0">
                <a:latin typeface="Century Gothic" panose="020B0502020202020204" pitchFamily="34" charset="0"/>
              </a:rPr>
              <a:t>exposure</a:t>
            </a:r>
            <a:br>
              <a:rPr lang="en-GB" kern="0" dirty="0" smtClean="0">
                <a:latin typeface="Century Gothic" panose="020B0502020202020204" pitchFamily="34" charset="0"/>
              </a:rPr>
            </a:br>
            <a:endParaRPr lang="en-GB" kern="0" dirty="0">
              <a:latin typeface="Century Gothic" panose="020B0502020202020204" pitchFamily="34" charset="0"/>
            </a:endParaRPr>
          </a:p>
          <a:p>
            <a:pPr marL="381888" indent="-381888" eaLnBrk="0" hangingPunct="0">
              <a:buClr>
                <a:srgbClr val="0095D0"/>
              </a:buClr>
              <a:buFont typeface="Wingdings 3" panose="05040102010807070707" pitchFamily="18" charset="2"/>
              <a:buChar char="u"/>
              <a:defRPr/>
            </a:pPr>
            <a:r>
              <a:rPr lang="en-GB" kern="0" dirty="0">
                <a:latin typeface="Century Gothic" panose="020B0502020202020204" pitchFamily="34" charset="0"/>
              </a:rPr>
              <a:t>Instances where EAV/ ELV are exceeded highlighted </a:t>
            </a:r>
            <a:r>
              <a:rPr lang="en-GB" kern="0" dirty="0" smtClean="0">
                <a:latin typeface="Century Gothic" panose="020B0502020202020204" pitchFamily="34" charset="0"/>
              </a:rPr>
              <a:t>automatically</a:t>
            </a:r>
            <a:br>
              <a:rPr lang="en-GB" kern="0" dirty="0" smtClean="0">
                <a:latin typeface="Century Gothic" panose="020B0502020202020204" pitchFamily="34" charset="0"/>
              </a:rPr>
            </a:br>
            <a:endParaRPr lang="en-GB" kern="0" dirty="0">
              <a:latin typeface="Century Gothic" panose="020B0502020202020204" pitchFamily="34" charset="0"/>
            </a:endParaRPr>
          </a:p>
          <a:p>
            <a:pPr marL="381888" indent="-381888" eaLnBrk="0" hangingPunct="0">
              <a:buClr>
                <a:srgbClr val="0095D0"/>
              </a:buClr>
              <a:buFont typeface="Wingdings 3" panose="05040102010807070707" pitchFamily="18" charset="2"/>
              <a:buChar char="u"/>
              <a:defRPr/>
            </a:pPr>
            <a:r>
              <a:rPr lang="en-GB" kern="0" dirty="0">
                <a:latin typeface="Century Gothic" panose="020B0502020202020204" pitchFamily="34" charset="0"/>
              </a:rPr>
              <a:t>Records kept </a:t>
            </a:r>
            <a:r>
              <a:rPr lang="en-GB" kern="0" dirty="0" smtClean="0">
                <a:latin typeface="Century Gothic" panose="020B0502020202020204" pitchFamily="34" charset="0"/>
              </a:rPr>
              <a:t>indefinitely</a:t>
            </a:r>
            <a:br>
              <a:rPr lang="en-GB" kern="0" dirty="0" smtClean="0">
                <a:latin typeface="Century Gothic" panose="020B0502020202020204" pitchFamily="34" charset="0"/>
              </a:rPr>
            </a:br>
            <a:endParaRPr lang="en-GB" kern="0" dirty="0">
              <a:latin typeface="Century Gothic" panose="020B0502020202020204" pitchFamily="34" charset="0"/>
            </a:endParaRPr>
          </a:p>
          <a:p>
            <a:pPr marL="381888" indent="-381888" eaLnBrk="0" hangingPunct="0">
              <a:buClr>
                <a:srgbClr val="0095D0"/>
              </a:buClr>
              <a:buFont typeface="Wingdings 3" panose="05040102010807070707" pitchFamily="18" charset="2"/>
              <a:buChar char="u"/>
              <a:defRPr/>
            </a:pPr>
            <a:r>
              <a:rPr lang="en-GB" kern="0" dirty="0">
                <a:latin typeface="Century Gothic" panose="020B0502020202020204" pitchFamily="34" charset="0"/>
              </a:rPr>
              <a:t>Information defendable in </a:t>
            </a:r>
            <a:r>
              <a:rPr lang="en-GB" kern="0" dirty="0" smtClean="0">
                <a:latin typeface="Century Gothic" panose="020B0502020202020204" pitchFamily="34" charset="0"/>
              </a:rPr>
              <a:t>court</a:t>
            </a:r>
            <a:br>
              <a:rPr lang="en-GB" kern="0" dirty="0" smtClean="0">
                <a:latin typeface="Century Gothic" panose="020B0502020202020204" pitchFamily="34" charset="0"/>
              </a:rPr>
            </a:br>
            <a:endParaRPr lang="en-GB" kern="0" dirty="0">
              <a:latin typeface="Century Gothic" panose="020B0502020202020204" pitchFamily="34" charset="0"/>
            </a:endParaRPr>
          </a:p>
          <a:p>
            <a:pPr marL="381888" indent="-381888" eaLnBrk="0" hangingPunct="0">
              <a:buClr>
                <a:srgbClr val="0095D0"/>
              </a:buClr>
              <a:buFont typeface="Wingdings 3" panose="05040102010807070707" pitchFamily="18" charset="2"/>
              <a:buChar char="u"/>
              <a:defRPr/>
            </a:pPr>
            <a:r>
              <a:rPr lang="en-GB" kern="0" dirty="0">
                <a:latin typeface="Century Gothic" panose="020B0502020202020204" pitchFamily="34" charset="0"/>
              </a:rPr>
              <a:t>Quick &amp; easy to produce</a:t>
            </a:r>
          </a:p>
          <a:p>
            <a:pPr marL="381888" indent="-381888" eaLnBrk="0" hangingPunct="0">
              <a:buClr>
                <a:srgbClr val="0060A1"/>
              </a:buClr>
              <a:buFontTx/>
              <a:buChar char="•"/>
              <a:defRPr/>
            </a:pPr>
            <a:endParaRPr lang="en-GB" sz="1800" kern="0" dirty="0"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73" t="4944" r="4099"/>
          <a:stretch>
            <a:fillRect/>
          </a:stretch>
        </p:blipFill>
        <p:spPr bwMode="auto">
          <a:xfrm>
            <a:off x="424004" y="1748296"/>
            <a:ext cx="5130800" cy="465227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 bwMode="auto">
          <a:xfrm>
            <a:off x="5850879" y="2124447"/>
            <a:ext cx="423256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7" tIns="50918" rIns="101837" bIns="50918"/>
          <a:lstStyle/>
          <a:p>
            <a:pPr marL="381888" indent="-381888" eaLnBrk="0" hangingPunct="0">
              <a:buClr>
                <a:srgbClr val="0095D0"/>
              </a:buClr>
              <a:buFont typeface="Wingdings 3" panose="05040102010807070707" pitchFamily="18" charset="2"/>
              <a:buChar char="u"/>
              <a:defRPr/>
            </a:pPr>
            <a:r>
              <a:rPr lang="en-GB" kern="0" dirty="0" smtClean="0">
                <a:latin typeface="Century Gothic" panose="020B0502020202020204" pitchFamily="34" charset="0"/>
              </a:rPr>
              <a:t>Quantifies exposure</a:t>
            </a:r>
            <a:br>
              <a:rPr lang="en-GB" kern="0" dirty="0" smtClean="0">
                <a:latin typeface="Century Gothic" panose="020B0502020202020204" pitchFamily="34" charset="0"/>
              </a:rPr>
            </a:br>
            <a:endParaRPr lang="en-GB" kern="0" dirty="0">
              <a:latin typeface="Century Gothic" panose="020B0502020202020204" pitchFamily="34" charset="0"/>
            </a:endParaRPr>
          </a:p>
          <a:p>
            <a:pPr marL="381888" indent="-381888" eaLnBrk="0" hangingPunct="0">
              <a:buClr>
                <a:srgbClr val="0095D0"/>
              </a:buClr>
              <a:buFont typeface="Wingdings 3" panose="05040102010807070707" pitchFamily="18" charset="2"/>
              <a:buChar char="u"/>
              <a:defRPr/>
            </a:pPr>
            <a:r>
              <a:rPr lang="en-GB" kern="0" dirty="0" smtClean="0">
                <a:latin typeface="Century Gothic" panose="020B0502020202020204" pitchFamily="34" charset="0"/>
              </a:rPr>
              <a:t>Quantifies </a:t>
            </a:r>
            <a:r>
              <a:rPr lang="en-GB" kern="0" dirty="0" smtClean="0">
                <a:latin typeface="Century Gothic" panose="020B0502020202020204" pitchFamily="34" charset="0"/>
              </a:rPr>
              <a:t>risk</a:t>
            </a:r>
          </a:p>
          <a:p>
            <a:pPr marL="381888" indent="-381888" eaLnBrk="0" hangingPunct="0">
              <a:buClr>
                <a:srgbClr val="0095D0"/>
              </a:buClr>
              <a:defRPr/>
            </a:pPr>
            <a:endParaRPr lang="en-GB" kern="0" dirty="0">
              <a:latin typeface="Century Gothic" panose="020B0502020202020204" pitchFamily="34" charset="0"/>
            </a:endParaRPr>
          </a:p>
          <a:p>
            <a:pPr marL="381888" indent="-381888" eaLnBrk="0" hangingPunct="0">
              <a:buClr>
                <a:srgbClr val="0095D0"/>
              </a:buClr>
              <a:buFont typeface="Wingdings 3" panose="05040102010807070707" pitchFamily="18" charset="2"/>
              <a:buChar char="u"/>
              <a:defRPr/>
            </a:pPr>
            <a:r>
              <a:rPr lang="en-GB" kern="0" dirty="0" smtClean="0">
                <a:latin typeface="Century Gothic" panose="020B0502020202020204" pitchFamily="34" charset="0"/>
              </a:rPr>
              <a:t>Identifies high risk employees, tools and activities </a:t>
            </a:r>
            <a:endParaRPr lang="en-GB" kern="0" dirty="0" smtClean="0">
              <a:latin typeface="Century Gothic" panose="020B0502020202020204" pitchFamily="34" charset="0"/>
            </a:endParaRPr>
          </a:p>
          <a:p>
            <a:pPr marL="381888" indent="-381888" eaLnBrk="0" hangingPunct="0">
              <a:buClr>
                <a:srgbClr val="0095D0"/>
              </a:buClr>
              <a:defRPr/>
            </a:pPr>
            <a:endParaRPr lang="en-GB" kern="0" dirty="0" smtClean="0">
              <a:latin typeface="Century Gothic" panose="020B0502020202020204" pitchFamily="34" charset="0"/>
            </a:endParaRPr>
          </a:p>
          <a:p>
            <a:pPr marL="381888" indent="-381888" eaLnBrk="0" hangingPunct="0">
              <a:buClr>
                <a:srgbClr val="0095D0"/>
              </a:buClr>
              <a:buFont typeface="Wingdings 3" panose="05040102010807070707" pitchFamily="18" charset="2"/>
              <a:buChar char="u"/>
              <a:defRPr/>
            </a:pPr>
            <a:r>
              <a:rPr lang="en-GB" kern="0" dirty="0" smtClean="0">
                <a:latin typeface="Century Gothic" panose="020B0502020202020204" pitchFamily="34" charset="0"/>
              </a:rPr>
              <a:t>Raises awareness</a:t>
            </a:r>
          </a:p>
          <a:p>
            <a:pPr marL="381888" indent="-381888" eaLnBrk="0" hangingPunct="0">
              <a:buClr>
                <a:srgbClr val="0095D0"/>
              </a:buClr>
              <a:buFont typeface="Wingdings 3" panose="05040102010807070707" pitchFamily="18" charset="2"/>
              <a:buChar char="u"/>
              <a:defRPr/>
            </a:pPr>
            <a:endParaRPr lang="en-GB" kern="0" dirty="0" smtClean="0">
              <a:latin typeface="Century Gothic" panose="020B0502020202020204" pitchFamily="34" charset="0"/>
            </a:endParaRPr>
          </a:p>
          <a:p>
            <a:pPr marL="381888" indent="-381888" eaLnBrk="0" hangingPunct="0">
              <a:buClr>
                <a:srgbClr val="0095D0"/>
              </a:buClr>
              <a:buFont typeface="Wingdings 3" panose="05040102010807070707" pitchFamily="18" charset="2"/>
              <a:buChar char="u"/>
              <a:defRPr/>
            </a:pPr>
            <a:r>
              <a:rPr lang="en-GB" kern="0" dirty="0" smtClean="0">
                <a:latin typeface="Century Gothic" panose="020B0502020202020204" pitchFamily="34" charset="0"/>
              </a:rPr>
              <a:t>Educates</a:t>
            </a:r>
            <a:r>
              <a:rPr lang="en-GB" kern="0" dirty="0" smtClean="0">
                <a:latin typeface="Century Gothic" panose="020B0502020202020204" pitchFamily="34" charset="0"/>
              </a:rPr>
              <a:t/>
            </a:r>
            <a:br>
              <a:rPr lang="en-GB" kern="0" dirty="0" smtClean="0">
                <a:latin typeface="Century Gothic" panose="020B0502020202020204" pitchFamily="34" charset="0"/>
              </a:rPr>
            </a:br>
            <a:endParaRPr lang="en-GB" kern="0" dirty="0">
              <a:latin typeface="Century Gothic" panose="020B0502020202020204" pitchFamily="34" charset="0"/>
            </a:endParaRPr>
          </a:p>
          <a:p>
            <a:pPr marL="381888" indent="-381888" eaLnBrk="0" hangingPunct="0">
              <a:buClr>
                <a:srgbClr val="0095D0"/>
              </a:buClr>
              <a:buFont typeface="Wingdings 3" panose="05040102010807070707" pitchFamily="18" charset="2"/>
              <a:buChar char="u"/>
              <a:defRPr/>
            </a:pPr>
            <a:r>
              <a:rPr lang="en-GB" kern="0" dirty="0" smtClean="0">
                <a:latin typeface="Century Gothic" panose="020B0502020202020204" pitchFamily="34" charset="0"/>
              </a:rPr>
              <a:t>Enables prevention before detection</a:t>
            </a:r>
            <a:br>
              <a:rPr lang="en-GB" kern="0" dirty="0" smtClean="0">
                <a:latin typeface="Century Gothic" panose="020B0502020202020204" pitchFamily="34" charset="0"/>
              </a:rPr>
            </a:br>
            <a:endParaRPr lang="en-GB" kern="0" dirty="0">
              <a:latin typeface="Century Gothic" panose="020B0502020202020204" pitchFamily="34" charset="0"/>
            </a:endParaRPr>
          </a:p>
          <a:p>
            <a:pPr marL="381888" indent="-381888" eaLnBrk="0" hangingPunct="0">
              <a:buClr>
                <a:srgbClr val="0095D0"/>
              </a:buClr>
              <a:buFont typeface="Wingdings 3" panose="05040102010807070707" pitchFamily="18" charset="2"/>
              <a:buChar char="u"/>
              <a:defRPr/>
            </a:pPr>
            <a:endParaRPr lang="en-GB" kern="0" dirty="0">
              <a:latin typeface="Century Gothic" panose="020B0502020202020204" pitchFamily="34" charset="0"/>
            </a:endParaRPr>
          </a:p>
          <a:p>
            <a:pPr marL="381888" indent="-381888" eaLnBrk="0" hangingPunct="0">
              <a:buClr>
                <a:srgbClr val="0060A1"/>
              </a:buClr>
              <a:buFontTx/>
              <a:buChar char="•"/>
              <a:defRPr/>
            </a:pPr>
            <a:endParaRPr lang="en-GB" sz="1800" kern="0" dirty="0"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76" t="17611" r="7817" b="50589"/>
          <a:stretch>
            <a:fillRect/>
          </a:stretch>
        </p:blipFill>
        <p:spPr bwMode="auto">
          <a:xfrm>
            <a:off x="234255" y="2196455"/>
            <a:ext cx="5361323" cy="36724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5654569" y="2236874"/>
            <a:ext cx="4275667" cy="4368730"/>
          </a:xfrm>
          <a:prstGeom prst="rect">
            <a:avLst/>
          </a:prstGeom>
        </p:spPr>
        <p:txBody>
          <a:bodyPr lIns="101837" tIns="50918" rIns="101837" bIns="5091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 smtClean="0">
                <a:latin typeface="Century Gothic" panose="020B0502020202020204" pitchFamily="34" charset="0"/>
              </a:rPr>
              <a:t>Detailed </a:t>
            </a:r>
            <a:r>
              <a:rPr lang="en-GB" sz="2000" dirty="0">
                <a:latin typeface="Century Gothic" panose="020B0502020202020204" pitchFamily="34" charset="0"/>
              </a:rPr>
              <a:t>information of what tools are being used and </a:t>
            </a:r>
            <a:r>
              <a:rPr lang="en-GB" sz="2000" dirty="0" smtClean="0">
                <a:latin typeface="Century Gothic" panose="020B0502020202020204" pitchFamily="34" charset="0"/>
              </a:rPr>
              <a:t>when</a:t>
            </a:r>
            <a:br>
              <a:rPr lang="en-GB" sz="2000" dirty="0" smtClean="0">
                <a:latin typeface="Century Gothic" panose="020B0502020202020204" pitchFamily="34" charset="0"/>
              </a:rPr>
            </a:br>
            <a:endParaRPr lang="en-GB" sz="20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Easily investigate which tools causing over </a:t>
            </a:r>
            <a:r>
              <a:rPr lang="en-GB" sz="2000" dirty="0" smtClean="0">
                <a:latin typeface="Century Gothic" panose="020B0502020202020204" pitchFamily="34" charset="0"/>
              </a:rPr>
              <a:t>exposure</a:t>
            </a:r>
            <a:br>
              <a:rPr lang="en-GB" sz="2000" dirty="0" smtClean="0">
                <a:latin typeface="Century Gothic" panose="020B0502020202020204" pitchFamily="34" charset="0"/>
              </a:rPr>
            </a:br>
            <a:endParaRPr lang="en-GB" sz="20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Staff productivity </a:t>
            </a:r>
            <a:r>
              <a:rPr lang="en-GB" sz="2000" dirty="0" smtClean="0">
                <a:latin typeface="Century Gothic" panose="020B0502020202020204" pitchFamily="34" charset="0"/>
              </a:rPr>
              <a:t>analysis</a:t>
            </a:r>
            <a:br>
              <a:rPr lang="en-GB" sz="2000" dirty="0" smtClean="0">
                <a:latin typeface="Century Gothic" panose="020B0502020202020204" pitchFamily="34" charset="0"/>
              </a:rPr>
            </a:br>
            <a:endParaRPr lang="en-GB" sz="20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Potential for comparison of task completion rates between squads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34" b="25516"/>
          <a:stretch>
            <a:fillRect/>
          </a:stretch>
        </p:blipFill>
        <p:spPr bwMode="auto">
          <a:xfrm>
            <a:off x="366995" y="1716435"/>
            <a:ext cx="4844614" cy="470367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5503140" y="2844527"/>
            <a:ext cx="4498357" cy="2588683"/>
          </a:xfrm>
          <a:prstGeom prst="rect">
            <a:avLst/>
          </a:prstGeom>
        </p:spPr>
        <p:txBody>
          <a:bodyPr lIns="101837" tIns="50918" rIns="101837" bIns="5091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Easy to read pie chart showing  individuals share of exposure as percentage of the </a:t>
            </a:r>
            <a:r>
              <a:rPr lang="en-GB" sz="2000" dirty="0" smtClean="0">
                <a:latin typeface="Century Gothic" panose="020B0502020202020204" pitchFamily="34" charset="0"/>
              </a:rPr>
              <a:t>team</a:t>
            </a:r>
          </a:p>
          <a:p>
            <a:pPr>
              <a:spcBef>
                <a:spcPts val="0"/>
              </a:spcBef>
              <a:buClr>
                <a:srgbClr val="0095D0"/>
              </a:buClr>
              <a:buFont typeface="Wingdings 3" panose="05040102010807070707" pitchFamily="18" charset="2"/>
              <a:buChar char="u"/>
            </a:pPr>
            <a:endParaRPr lang="en-GB" sz="20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Useful ongoing management </a:t>
            </a:r>
            <a:r>
              <a:rPr lang="en-GB" sz="2000" dirty="0" smtClean="0">
                <a:latin typeface="Century Gothic" panose="020B0502020202020204" pitchFamily="34" charset="0"/>
              </a:rPr>
              <a:t>tool</a:t>
            </a:r>
          </a:p>
          <a:p>
            <a:pPr>
              <a:spcBef>
                <a:spcPts val="0"/>
              </a:spcBef>
              <a:buClr>
                <a:srgbClr val="0095D0"/>
              </a:buClr>
              <a:buFont typeface="Wingdings 3" panose="05040102010807070707" pitchFamily="18" charset="2"/>
              <a:buChar char="u"/>
            </a:pPr>
            <a:endParaRPr lang="en-GB" sz="20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Allows supervisors to balance out total exposure among team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29" t="27193" b="8771"/>
          <a:stretch>
            <a:fillRect/>
          </a:stretch>
        </p:blipFill>
        <p:spPr bwMode="auto">
          <a:xfrm>
            <a:off x="327802" y="2527423"/>
            <a:ext cx="4813688" cy="294399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280" y="959882"/>
            <a:ext cx="5841821" cy="395218"/>
          </a:xfrm>
          <a:prstGeom prst="rect">
            <a:avLst/>
          </a:prstGeom>
        </p:spPr>
        <p:txBody>
          <a:bodyPr wrap="none" lIns="101837" tIns="50918" rIns="101837" bIns="50918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Organisations Supporting continuous monitoring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416" y="1476375"/>
            <a:ext cx="7596044" cy="518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Best practice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7924" y="2351573"/>
            <a:ext cx="8242516" cy="2780487"/>
          </a:xfrm>
          <a:prstGeom prst="rect">
            <a:avLst/>
          </a:prstGeom>
          <a:noFill/>
        </p:spPr>
        <p:txBody>
          <a:bodyPr wrap="square" lIns="101837" tIns="50918" rIns="101837" bIns="50918" rtlCol="0">
            <a:spAutoFit/>
          </a:bodyPr>
          <a:lstStyle/>
          <a:p>
            <a:pPr algn="ctr"/>
            <a:r>
              <a:rPr lang="en-GB" sz="6700" b="1" dirty="0">
                <a:solidFill>
                  <a:schemeClr val="tx2"/>
                </a:solidFill>
                <a:latin typeface="Century Gothic" panose="020B0502020202020204" pitchFamily="34" charset="0"/>
              </a:rPr>
              <a:t>End</a:t>
            </a:r>
          </a:p>
          <a:p>
            <a:pPr algn="ctr"/>
            <a:r>
              <a:rPr lang="en-GB" sz="10700" b="1" dirty="0">
                <a:latin typeface="Century Gothic" panose="020B0502020202020204" pitchFamily="34" charset="0"/>
              </a:rPr>
              <a:t>Thank you</a:t>
            </a:r>
            <a:endParaRPr lang="en-US" sz="10700" b="1" dirty="0">
              <a:latin typeface="Century Gothic" panose="020B0502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272" y="1306302"/>
            <a:ext cx="6929085" cy="472162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What’s </a:t>
            </a:r>
            <a:r>
              <a:rPr lang="en-GB" sz="2400" b="1" dirty="0">
                <a:latin typeface="Century Gothic" panose="020B0502020202020204" pitchFamily="34" charset="0"/>
              </a:rPr>
              <a:t>the problem?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13396"/>
            <a:ext cx="10261600" cy="780477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Disturbance to hand function caused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by transmitted vibration </a:t>
            </a:r>
            <a:endParaRPr lang="en-GB" sz="22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86710"/>
            <a:ext cx="10261600" cy="1798491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Blood Vessels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200" dirty="0">
              <a:latin typeface="Century Gothic" panose="020B0502020202020204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 Nervous System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200" dirty="0">
              <a:latin typeface="Century Gothic" panose="020B0502020202020204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Muscoskeletal Damage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209690"/>
            <a:ext cx="10261600" cy="780477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Symptoms include tingling, numbness, reduced grip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or dexterity and pain, often severe.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 Arm Vibration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28733" y="3265044"/>
            <a:ext cx="8241376" cy="51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37" tIns="50918" rIns="101837" bIns="5091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183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879" y="5368475"/>
            <a:ext cx="5899055" cy="712610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95D0"/>
                </a:solidFill>
                <a:latin typeface="Century Gothic" panose="020B0502020202020204" pitchFamily="34" charset="0"/>
                <a:cs typeface="Arial" pitchFamily="34" charset="0"/>
              </a:rPr>
              <a:t>1970</a:t>
            </a:r>
            <a:r>
              <a:rPr lang="en-GB" dirty="0" smtClean="0">
                <a:latin typeface="Century Gothic" panose="020B0502020202020204" pitchFamily="34" charset="0"/>
                <a:cs typeface="Arial" pitchFamily="34" charset="0"/>
              </a:rPr>
              <a:t>: Term ‘vibration induced white finger’ coined by Industrial Injury Advisory Council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877" y="954271"/>
            <a:ext cx="7515235" cy="1026160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Century Gothic" panose="020B0502020202020204" pitchFamily="34" charset="0"/>
              </a:rPr>
              <a:t/>
            </a:r>
            <a:br>
              <a:rPr lang="en-GB" sz="36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GB" sz="2400" b="1" dirty="0">
                <a:latin typeface="Century Gothic" panose="020B0502020202020204" pitchFamily="34" charset="0"/>
              </a:rPr>
              <a:t>History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879" y="3224887"/>
            <a:ext cx="5899055" cy="773691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marL="318240" indent="-318240">
              <a:spcBef>
                <a:spcPct val="20000"/>
              </a:spcBef>
              <a:defRPr/>
            </a:pPr>
            <a:r>
              <a:rPr lang="en-GB" b="1" dirty="0" smtClean="0">
                <a:solidFill>
                  <a:srgbClr val="0095D0"/>
                </a:solidFill>
                <a:latin typeface="Century Gothic" panose="020B0502020202020204" pitchFamily="34" charset="0"/>
                <a:cs typeface="Arial" pitchFamily="34" charset="0"/>
              </a:rPr>
              <a:t>1918</a:t>
            </a:r>
            <a:r>
              <a:rPr lang="en-GB" dirty="0" smtClean="0">
                <a:latin typeface="Century Gothic" panose="020B0502020202020204" pitchFamily="34" charset="0"/>
                <a:cs typeface="Arial" pitchFamily="34" charset="0"/>
              </a:rPr>
              <a:t>: Dr Alice Hamilton MD refers to</a:t>
            </a:r>
          </a:p>
          <a:p>
            <a:pPr marL="318240" indent="-318240">
              <a:spcBef>
                <a:spcPct val="20000"/>
              </a:spcBef>
              <a:defRPr/>
            </a:pPr>
            <a:r>
              <a:rPr lang="en-GB" dirty="0" smtClean="0">
                <a:latin typeface="Century Gothic" panose="020B0502020202020204" pitchFamily="34" charset="0"/>
                <a:cs typeface="Arial" pitchFamily="34" charset="0"/>
              </a:rPr>
              <a:t>“dead fingers" syndrome  in 1918 </a:t>
            </a:r>
          </a:p>
        </p:txBody>
      </p:sp>
      <p:pic>
        <p:nvPicPr>
          <p:cNvPr id="6" name="Picture 5" descr="M822bxf1.gif"/>
          <p:cNvPicPr>
            <a:picLocks noChangeAspect="1"/>
          </p:cNvPicPr>
          <p:nvPr/>
        </p:nvPicPr>
        <p:blipFill>
          <a:blip r:embed="rId3" cstate="print"/>
          <a:srcRect l="4503" t="3846" r="5441" b="3846"/>
          <a:stretch>
            <a:fillRect/>
          </a:stretch>
        </p:blipFill>
        <p:spPr>
          <a:xfrm>
            <a:off x="6369872" y="2113396"/>
            <a:ext cx="3367040" cy="3969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43879" y="2113397"/>
            <a:ext cx="5979864" cy="712610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r>
              <a:rPr lang="en-GB" b="1" dirty="0" smtClean="0">
                <a:solidFill>
                  <a:srgbClr val="0095D0"/>
                </a:solidFill>
                <a:latin typeface="Century Gothic" panose="020B0502020202020204" pitchFamily="34" charset="0"/>
                <a:cs typeface="Arial" pitchFamily="34" charset="0"/>
              </a:rPr>
              <a:t>1911</a:t>
            </a:r>
            <a:r>
              <a:rPr lang="en-GB" dirty="0" smtClean="0">
                <a:latin typeface="Century Gothic" panose="020B0502020202020204" pitchFamily="34" charset="0"/>
                <a:cs typeface="Arial" pitchFamily="34" charset="0"/>
              </a:rPr>
              <a:t>: Symptoms first described by Professor Giovanni Loriga in Italy</a:t>
            </a:r>
            <a:endParaRPr lang="en-GB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879" y="4495161"/>
            <a:ext cx="5899055" cy="407206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r>
              <a:rPr lang="en-GB" b="1" dirty="0" smtClean="0">
                <a:solidFill>
                  <a:srgbClr val="0095D0"/>
                </a:solidFill>
                <a:latin typeface="Century Gothic" panose="020B0502020202020204" pitchFamily="34" charset="0"/>
                <a:cs typeface="Arial" pitchFamily="34" charset="0"/>
              </a:rPr>
              <a:t>1970</a:t>
            </a:r>
            <a:r>
              <a:rPr lang="en-GB" dirty="0" smtClean="0">
                <a:latin typeface="Century Gothic" panose="020B0502020202020204" pitchFamily="34" charset="0"/>
                <a:cs typeface="Arial" pitchFamily="34" charset="0"/>
              </a:rPr>
              <a:t>: Dr Alice Hamilton dies, aged 101</a:t>
            </a:r>
            <a:endParaRPr lang="en-GB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 Arm Vibration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7924" y="4495162"/>
            <a:ext cx="8282350" cy="518329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877" y="1292245"/>
            <a:ext cx="7515235" cy="472162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History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1869" y="2628503"/>
            <a:ext cx="3266764" cy="3993594"/>
          </a:xfrm>
          <a:prstGeom prst="rect">
            <a:avLst/>
          </a:prstGeom>
        </p:spPr>
        <p:txBody>
          <a:bodyPr vert="horz" lIns="101837" tIns="50918" rIns="101837" bIns="50918" rtlCol="0">
            <a:normAutofit/>
          </a:bodyPr>
          <a:lstStyle/>
          <a:p>
            <a:pPr marL="92075" lvl="1" defTabSz="1018367">
              <a:spcBef>
                <a:spcPct val="20000"/>
              </a:spcBef>
              <a:defRPr/>
            </a:pPr>
            <a:r>
              <a:rPr lang="en-GB" b="1" dirty="0" smtClean="0">
                <a:solidFill>
                  <a:srgbClr val="0095D0"/>
                </a:solidFill>
                <a:latin typeface="Century Gothic" panose="020B0502020202020204" pitchFamily="34" charset="0"/>
              </a:rPr>
              <a:t>Dr Hamilton:</a:t>
            </a:r>
          </a:p>
          <a:p>
            <a:pPr marL="92075" lvl="1" defTabSz="1018367">
              <a:spcBef>
                <a:spcPct val="20000"/>
              </a:spcBef>
              <a:defRPr/>
            </a:pPr>
            <a:endParaRPr lang="en-GB" dirty="0">
              <a:latin typeface="Century Gothic" panose="020B0502020202020204" pitchFamily="34" charset="0"/>
            </a:endParaRPr>
          </a:p>
          <a:p>
            <a:pPr marL="92075" lvl="1" defTabSz="1018367">
              <a:spcBef>
                <a:spcPct val="20000"/>
              </a:spcBef>
              <a:defRPr/>
            </a:pPr>
            <a:r>
              <a:rPr lang="en-GB" i="1" dirty="0">
                <a:latin typeface="Century Gothic" panose="020B0502020202020204" pitchFamily="34" charset="0"/>
                <a:cs typeface="Arial" pitchFamily="34" charset="0"/>
              </a:rPr>
              <a:t>“The trouble seems </a:t>
            </a:r>
            <a:r>
              <a:rPr lang="en-GB" i="1" dirty="0" smtClean="0">
                <a:latin typeface="Century Gothic" panose="020B0502020202020204" pitchFamily="34" charset="0"/>
                <a:cs typeface="Arial" pitchFamily="34" charset="0"/>
              </a:rPr>
              <a:t>to </a:t>
            </a:r>
            <a:r>
              <a:rPr lang="en-GB" i="1" dirty="0">
                <a:latin typeface="Century Gothic" panose="020B0502020202020204" pitchFamily="34" charset="0"/>
                <a:cs typeface="Arial" pitchFamily="34" charset="0"/>
              </a:rPr>
              <a:t>be caused by the </a:t>
            </a:r>
            <a:r>
              <a:rPr lang="en-GB" i="1" dirty="0" smtClean="0">
                <a:latin typeface="Century Gothic" panose="020B0502020202020204" pitchFamily="34" charset="0"/>
                <a:cs typeface="Arial" pitchFamily="34" charset="0"/>
              </a:rPr>
              <a:t>vibrations </a:t>
            </a:r>
            <a:r>
              <a:rPr lang="en-GB" i="1" dirty="0">
                <a:latin typeface="Century Gothic" panose="020B0502020202020204" pitchFamily="34" charset="0"/>
                <a:cs typeface="Arial" pitchFamily="34" charset="0"/>
              </a:rPr>
              <a:t>of the tool, </a:t>
            </a:r>
            <a:r>
              <a:rPr lang="en-GB" i="1" dirty="0" smtClean="0">
                <a:latin typeface="Century Gothic" panose="020B0502020202020204" pitchFamily="34" charset="0"/>
                <a:cs typeface="Arial" pitchFamily="34" charset="0"/>
              </a:rPr>
              <a:t>and </a:t>
            </a:r>
            <a:r>
              <a:rPr lang="en-GB" i="1" dirty="0">
                <a:latin typeface="Century Gothic" panose="020B0502020202020204" pitchFamily="34" charset="0"/>
                <a:cs typeface="Arial" pitchFamily="34" charset="0"/>
              </a:rPr>
              <a:t>cold. </a:t>
            </a:r>
          </a:p>
          <a:p>
            <a:pPr marL="92075" lvl="1" defTabSz="1018367">
              <a:spcBef>
                <a:spcPct val="20000"/>
              </a:spcBef>
              <a:defRPr/>
            </a:pPr>
            <a:endParaRPr lang="en-GB" i="1" dirty="0" smtClean="0">
              <a:latin typeface="Century Gothic" panose="020B0502020202020204" pitchFamily="34" charset="0"/>
              <a:cs typeface="Arial" pitchFamily="34" charset="0"/>
            </a:endParaRPr>
          </a:p>
          <a:p>
            <a:pPr marL="92075" lvl="1" defTabSz="1018367">
              <a:spcBef>
                <a:spcPct val="20000"/>
              </a:spcBef>
              <a:defRPr/>
            </a:pPr>
            <a:r>
              <a:rPr lang="en-GB" i="1" dirty="0">
                <a:latin typeface="Century Gothic" panose="020B0502020202020204" pitchFamily="34" charset="0"/>
                <a:cs typeface="Arial" pitchFamily="34" charset="0"/>
              </a:rPr>
              <a:t>If these features can </a:t>
            </a:r>
            <a:r>
              <a:rPr lang="en-GB" i="1" dirty="0" smtClean="0">
                <a:latin typeface="Century Gothic" panose="020B0502020202020204" pitchFamily="34" charset="0"/>
                <a:cs typeface="Arial" pitchFamily="34" charset="0"/>
              </a:rPr>
              <a:t>be eliminated the trouble </a:t>
            </a:r>
            <a:r>
              <a:rPr lang="en-GB" i="1" dirty="0">
                <a:latin typeface="Century Gothic" panose="020B0502020202020204" pitchFamily="34" charset="0"/>
                <a:cs typeface="Arial" pitchFamily="34" charset="0"/>
              </a:rPr>
              <a:t>can be </a:t>
            </a:r>
            <a:r>
              <a:rPr lang="en-GB" i="1" dirty="0" smtClean="0">
                <a:latin typeface="Century Gothic" panose="020B0502020202020204" pitchFamily="34" charset="0"/>
                <a:cs typeface="Arial" pitchFamily="34" charset="0"/>
              </a:rPr>
              <a:t>decidedly lessened.“</a:t>
            </a:r>
            <a:endParaRPr lang="en-GB" i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8132" name="Picture 4" descr="http://www.worldsfamousphotos.com/wp-content/uploads/2008/01/lunch.jpg"/>
          <p:cNvPicPr>
            <a:picLocks noChangeAspect="1" noChangeArrowheads="1"/>
          </p:cNvPicPr>
          <p:nvPr/>
        </p:nvPicPr>
        <p:blipFill>
          <a:blip r:embed="rId3" cstate="print"/>
          <a:srcRect t="12640"/>
          <a:stretch>
            <a:fillRect/>
          </a:stretch>
        </p:blipFill>
        <p:spPr bwMode="auto">
          <a:xfrm>
            <a:off x="3834655" y="1956760"/>
            <a:ext cx="6144683" cy="428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 Arm Vibration </a:t>
            </a:r>
            <a:r>
              <a:rPr lang="en-GB" dirty="0" smtClean="0"/>
              <a:t>Syndrome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879" y="1292245"/>
            <a:ext cx="7515235" cy="472162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History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653945"/>
            <a:ext cx="6181317" cy="1984804"/>
          </a:xfrm>
          <a:prstGeom prst="rect">
            <a:avLst/>
          </a:prstGeom>
        </p:spPr>
        <p:txBody>
          <a:bodyPr vert="horz" lIns="101837" tIns="50918" rIns="101837" bIns="50918" rtlCol="0">
            <a:normAutofit/>
          </a:bodyPr>
          <a:lstStyle/>
          <a:p>
            <a:pPr marL="827423" lvl="1" indent="-318240" defTabSz="1018367">
              <a:spcBef>
                <a:spcPct val="20000"/>
              </a:spcBef>
              <a:defRPr/>
            </a:pPr>
            <a:endParaRPr lang="en-GB" b="1" dirty="0">
              <a:latin typeface="Arial Black" pitchFamily="34" charset="0"/>
            </a:endParaRPr>
          </a:p>
        </p:txBody>
      </p:sp>
      <p:pic>
        <p:nvPicPr>
          <p:cNvPr id="51202" name="Picture 2" descr="http://upload.wikimedia.org/wikipedia/commons/thumb/a/a4/Alice_Hamilton.jpg/220px-Alice_Hamilt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3743" y="2104093"/>
            <a:ext cx="2747506" cy="3901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43879" y="2015003"/>
            <a:ext cx="5979864" cy="5307332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r>
              <a:rPr lang="en-GB" b="1" dirty="0" smtClean="0">
                <a:solidFill>
                  <a:srgbClr val="0095D0"/>
                </a:solidFill>
                <a:latin typeface="Century Gothic" panose="020B0502020202020204" pitchFamily="34" charset="0"/>
                <a:cs typeface="Arial" pitchFamily="34" charset="0"/>
              </a:rPr>
              <a:t>1975</a:t>
            </a:r>
            <a:r>
              <a:rPr lang="en-GB" dirty="0" smtClean="0">
                <a:latin typeface="Century Gothic" panose="020B0502020202020204" pitchFamily="34" charset="0"/>
                <a:cs typeface="Arial" pitchFamily="34" charset="0"/>
              </a:rPr>
              <a:t>: First scale published for assessing the condition -  The Taylor-Pelmear scale</a:t>
            </a:r>
          </a:p>
          <a:p>
            <a:endParaRPr lang="en-GB" dirty="0"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en-GB" b="1" dirty="0">
                <a:solidFill>
                  <a:srgbClr val="0095D0"/>
                </a:solidFill>
                <a:latin typeface="Century Gothic" panose="020B0502020202020204" pitchFamily="34" charset="0"/>
                <a:cs typeface="Arial" pitchFamily="34" charset="0"/>
              </a:rPr>
              <a:t>1985</a:t>
            </a:r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: Listed as a prescribed disease in </a:t>
            </a:r>
            <a:r>
              <a:rPr lang="en-GB" dirty="0" smtClean="0">
                <a:latin typeface="Century Gothic" panose="020B0502020202020204" pitchFamily="34" charset="0"/>
                <a:cs typeface="Arial" pitchFamily="34" charset="0"/>
              </a:rPr>
              <a:t>UK</a:t>
            </a:r>
          </a:p>
          <a:p>
            <a:endParaRPr lang="en-GB" dirty="0">
              <a:latin typeface="Century Gothic" panose="020B0502020202020204" pitchFamily="34" charset="0"/>
              <a:cs typeface="Arial" pitchFamily="34" charset="0"/>
            </a:endParaRPr>
          </a:p>
          <a:p>
            <a:pPr marL="318240" indent="-318240">
              <a:spcBef>
                <a:spcPct val="20000"/>
              </a:spcBef>
              <a:defRPr/>
            </a:pPr>
            <a:r>
              <a:rPr lang="en-GB" b="1" dirty="0">
                <a:solidFill>
                  <a:srgbClr val="0095D0"/>
                </a:solidFill>
                <a:latin typeface="Century Gothic" panose="020B0502020202020204" pitchFamily="34" charset="0"/>
                <a:cs typeface="Arial" pitchFamily="34" charset="0"/>
              </a:rPr>
              <a:t>1997</a:t>
            </a:r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: UK High Court awarded £127,000 </a:t>
            </a:r>
            <a:endParaRPr lang="en-GB" dirty="0" smtClean="0">
              <a:latin typeface="Century Gothic" panose="020B0502020202020204" pitchFamily="34" charset="0"/>
              <a:cs typeface="Arial" pitchFamily="34" charset="0"/>
            </a:endParaRPr>
          </a:p>
          <a:p>
            <a:pPr marL="318240" indent="-318240">
              <a:spcBef>
                <a:spcPct val="20000"/>
              </a:spcBef>
              <a:defRPr/>
            </a:pPr>
            <a:r>
              <a:rPr lang="en-GB" dirty="0" smtClean="0">
                <a:latin typeface="Century Gothic" panose="020B0502020202020204" pitchFamily="34" charset="0"/>
                <a:cs typeface="Arial" pitchFamily="34" charset="0"/>
              </a:rPr>
              <a:t>in compensation </a:t>
            </a:r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to seven coal </a:t>
            </a:r>
            <a:r>
              <a:rPr lang="en-GB" dirty="0" smtClean="0">
                <a:latin typeface="Century Gothic" panose="020B0502020202020204" pitchFamily="34" charset="0"/>
                <a:cs typeface="Arial" pitchFamily="34" charset="0"/>
              </a:rPr>
              <a:t>miners </a:t>
            </a:r>
          </a:p>
          <a:p>
            <a:pPr marL="318240" indent="-318240">
              <a:spcBef>
                <a:spcPct val="20000"/>
              </a:spcBef>
              <a:defRPr/>
            </a:pPr>
            <a:r>
              <a:rPr lang="en-GB" dirty="0" smtClean="0">
                <a:latin typeface="Century Gothic" panose="020B0502020202020204" pitchFamily="34" charset="0"/>
                <a:cs typeface="Arial" pitchFamily="34" charset="0"/>
              </a:rPr>
              <a:t>for vibration white finger</a:t>
            </a:r>
          </a:p>
          <a:p>
            <a:pPr marL="318240" indent="-318240">
              <a:spcBef>
                <a:spcPct val="20000"/>
              </a:spcBef>
              <a:defRPr/>
            </a:pPr>
            <a:endParaRPr lang="en-GB" dirty="0">
              <a:latin typeface="Century Gothic" panose="020B0502020202020204" pitchFamily="34" charset="0"/>
              <a:cs typeface="Arial" pitchFamily="34" charset="0"/>
            </a:endParaRPr>
          </a:p>
          <a:p>
            <a:pPr marL="318240" indent="-318240">
              <a:spcBef>
                <a:spcPct val="20000"/>
              </a:spcBef>
              <a:defRPr/>
            </a:pPr>
            <a:r>
              <a:rPr lang="en-GB" b="1" dirty="0">
                <a:solidFill>
                  <a:srgbClr val="0095D0"/>
                </a:solidFill>
                <a:latin typeface="Century Gothic" panose="020B0502020202020204" pitchFamily="34" charset="0"/>
                <a:cs typeface="Arial" pitchFamily="34" charset="0"/>
              </a:rPr>
              <a:t>2004</a:t>
            </a:r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: UK government fund set up to </a:t>
            </a:r>
            <a:endParaRPr lang="en-GB" dirty="0" smtClean="0">
              <a:latin typeface="Century Gothic" panose="020B0502020202020204" pitchFamily="34" charset="0"/>
              <a:cs typeface="Arial" pitchFamily="34" charset="0"/>
            </a:endParaRPr>
          </a:p>
          <a:p>
            <a:pPr marL="318240" indent="-318240">
              <a:spcBef>
                <a:spcPct val="20000"/>
              </a:spcBef>
              <a:defRPr/>
            </a:pPr>
            <a:r>
              <a:rPr lang="en-GB" dirty="0" smtClean="0">
                <a:latin typeface="Century Gothic" panose="020B0502020202020204" pitchFamily="34" charset="0"/>
                <a:cs typeface="Arial" pitchFamily="34" charset="0"/>
              </a:rPr>
              <a:t>cover </a:t>
            </a:r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subsequent claims by </a:t>
            </a:r>
          </a:p>
          <a:p>
            <a:pPr marL="318240" indent="-318240">
              <a:spcBef>
                <a:spcPct val="20000"/>
              </a:spcBef>
              <a:defRPr/>
            </a:pPr>
            <a:r>
              <a:rPr lang="en-GB" dirty="0" smtClean="0">
                <a:latin typeface="Century Gothic" panose="020B0502020202020204" pitchFamily="34" charset="0"/>
                <a:cs typeface="Arial" pitchFamily="34" charset="0"/>
              </a:rPr>
              <a:t>ex-coalminers </a:t>
            </a:r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exceeds £100 million </a:t>
            </a:r>
            <a:endParaRPr lang="en-GB" dirty="0" smtClean="0">
              <a:latin typeface="Century Gothic" panose="020B0502020202020204" pitchFamily="34" charset="0"/>
              <a:cs typeface="Arial" pitchFamily="34" charset="0"/>
            </a:endParaRPr>
          </a:p>
          <a:p>
            <a:pPr marL="318240" indent="-318240">
              <a:spcBef>
                <a:spcPct val="20000"/>
              </a:spcBef>
              <a:defRPr/>
            </a:pPr>
            <a:r>
              <a:rPr lang="en-GB" dirty="0" smtClean="0">
                <a:latin typeface="Century Gothic" panose="020B0502020202020204" pitchFamily="34" charset="0"/>
                <a:cs typeface="Arial" pitchFamily="34" charset="0"/>
              </a:rPr>
              <a:t>in payments</a:t>
            </a:r>
            <a:r>
              <a:rPr lang="en-GB" dirty="0">
                <a:latin typeface="Century Gothic" panose="020B0502020202020204" pitchFamily="34" charset="0"/>
                <a:cs typeface="Arial" pitchFamily="34" charset="0"/>
              </a:rPr>
              <a:t>.</a:t>
            </a:r>
          </a:p>
          <a:p>
            <a:pPr marL="318240" indent="-318240">
              <a:spcBef>
                <a:spcPct val="20000"/>
              </a:spcBef>
              <a:defRPr/>
            </a:pPr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Hand Arm Vibration </a:t>
            </a:r>
            <a:r>
              <a:rPr lang="en-GB" dirty="0" smtClean="0"/>
              <a:t>Syndrome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169" y="1332359"/>
            <a:ext cx="4929348" cy="472162"/>
          </a:xfrm>
          <a:prstGeom prst="rect">
            <a:avLst/>
          </a:prstGeom>
          <a:noFill/>
        </p:spPr>
        <p:txBody>
          <a:bodyPr wrap="square" lIns="101837" tIns="50918" rIns="101837" bIns="50918" rtlCol="0">
            <a:spAutoFit/>
          </a:bodyPr>
          <a:lstStyle/>
          <a:p>
            <a:r>
              <a:rPr lang="en-GB" sz="2400" b="1" i="1" dirty="0" smtClean="0">
                <a:latin typeface="Century Gothic" panose="020B0502020202020204" pitchFamily="34" charset="0"/>
              </a:rPr>
              <a:t>Interpretation </a:t>
            </a:r>
            <a:endParaRPr lang="en-US" sz="2400" b="1" i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6169" y="2113397"/>
            <a:ext cx="6909167" cy="4103926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marL="381888" indent="-381888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  <a:t>Health And Safety At Work Act 1974.</a:t>
            </a:r>
            <a:b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</a:br>
            <a:endParaRPr lang="en-GB" sz="2000" dirty="0">
              <a:latin typeface="Century Gothic" panose="020B0502020202020204" pitchFamily="34" charset="0"/>
              <a:cs typeface="Arial" pitchFamily="34" charset="0"/>
            </a:endParaRPr>
          </a:p>
          <a:p>
            <a:pPr marL="381888" indent="-381888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  <a:t>Provision and Use of Work Equipment Regulations 1998.</a:t>
            </a:r>
            <a:b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</a:br>
            <a:endParaRPr lang="en-GB" sz="2000" dirty="0" smtClean="0">
              <a:latin typeface="Century Gothic" panose="020B0502020202020204" pitchFamily="34" charset="0"/>
              <a:cs typeface="Arial" pitchFamily="34" charset="0"/>
            </a:endParaRPr>
          </a:p>
          <a:p>
            <a:pPr marL="381888" indent="-381888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  <a:t>Management Of Health And Safety At Work Regulations 1999.</a:t>
            </a:r>
            <a:b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</a:br>
            <a:endParaRPr lang="en-GB" sz="2000" dirty="0" smtClean="0">
              <a:latin typeface="Century Gothic" panose="020B0502020202020204" pitchFamily="34" charset="0"/>
              <a:cs typeface="Arial" pitchFamily="34" charset="0"/>
            </a:endParaRPr>
          </a:p>
          <a:p>
            <a:pPr marL="381888" indent="-381888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  <a:t>Physical Agents (Vibration) Directive 2002. </a:t>
            </a:r>
            <a:b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</a:br>
            <a:endParaRPr lang="en-GB" sz="2000" dirty="0">
              <a:latin typeface="Century Gothic" panose="020B0502020202020204" pitchFamily="34" charset="0"/>
              <a:cs typeface="Arial" pitchFamily="34" charset="0"/>
            </a:endParaRPr>
          </a:p>
          <a:p>
            <a:pPr marL="381888" indent="-381888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  <a:t>Control of Vibrations Regulations 2005.</a:t>
            </a:r>
            <a:b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</a:br>
            <a:endParaRPr lang="en-GB" sz="2000" dirty="0">
              <a:latin typeface="Century Gothic" panose="020B0502020202020204" pitchFamily="34" charset="0"/>
              <a:cs typeface="Arial" pitchFamily="34" charset="0"/>
            </a:endParaRPr>
          </a:p>
          <a:p>
            <a:pPr marL="381888" indent="-381888"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 smtClean="0">
                <a:latin typeface="Century Gothic" panose="020B0502020202020204" pitchFamily="34" charset="0"/>
                <a:cs typeface="Arial" pitchFamily="34" charset="0"/>
              </a:rPr>
              <a:t>Supply of Machinery (Safety) Regulations 2008.</a:t>
            </a:r>
            <a:endParaRPr lang="en-US" sz="20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169" y="127371"/>
            <a:ext cx="5481816" cy="616776"/>
          </a:xfrm>
        </p:spPr>
        <p:txBody>
          <a:bodyPr>
            <a:normAutofit/>
          </a:bodyPr>
          <a:lstStyle/>
          <a:p>
            <a:r>
              <a:rPr lang="en-GB" dirty="0"/>
              <a:t>HAVS Current </a:t>
            </a:r>
            <a:r>
              <a:rPr lang="en-GB" dirty="0" smtClean="0"/>
              <a:t>Legislation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4576" y="2346946"/>
            <a:ext cx="5688632" cy="1487825"/>
          </a:xfrm>
          <a:prstGeom prst="rect">
            <a:avLst/>
          </a:prstGeom>
        </p:spPr>
        <p:txBody>
          <a:bodyPr wrap="square" lIns="101837" tIns="50918" rIns="101837" bIns="50918">
            <a:spAutoFit/>
          </a:bodyPr>
          <a:lstStyle/>
          <a:p>
            <a:pPr marL="509184" indent="-509184">
              <a:lnSpc>
                <a:spcPct val="150000"/>
              </a:lnSpc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>
                <a:latin typeface="Century Gothic" panose="020B0502020202020204" pitchFamily="34" charset="0"/>
              </a:rPr>
              <a:t>Emergency </a:t>
            </a:r>
            <a:r>
              <a:rPr lang="en-GB" sz="2000" dirty="0" smtClean="0">
                <a:latin typeface="Century Gothic" panose="020B0502020202020204" pitchFamily="34" charset="0"/>
              </a:rPr>
              <a:t>services</a:t>
            </a:r>
          </a:p>
          <a:p>
            <a:pPr marL="509184" indent="-509184">
              <a:lnSpc>
                <a:spcPct val="150000"/>
              </a:lnSpc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 smtClean="0">
                <a:latin typeface="Century Gothic" panose="020B0502020202020204" pitchFamily="34" charset="0"/>
              </a:rPr>
              <a:t>Air transport</a:t>
            </a:r>
          </a:p>
          <a:p>
            <a:pPr marL="509184" indent="-509184">
              <a:lnSpc>
                <a:spcPct val="150000"/>
              </a:lnSpc>
              <a:buClr>
                <a:srgbClr val="0095D0"/>
              </a:buClr>
              <a:buFont typeface="Wingdings 3" panose="05040102010807070707" pitchFamily="18" charset="2"/>
              <a:buChar char="u"/>
            </a:pPr>
            <a:r>
              <a:rPr lang="en-GB" sz="2000" dirty="0" smtClean="0">
                <a:latin typeface="Century Gothic" panose="020B0502020202020204" pitchFamily="34" charset="0"/>
              </a:rPr>
              <a:t>Ministry </a:t>
            </a:r>
            <a:r>
              <a:rPr lang="en-GB" sz="2000" dirty="0">
                <a:latin typeface="Century Gothic" panose="020B0502020202020204" pitchFamily="34" charset="0"/>
              </a:rPr>
              <a:t>of Defence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4576" y="1508269"/>
            <a:ext cx="6060673" cy="472162"/>
          </a:xfrm>
          <a:prstGeom prst="rect">
            <a:avLst/>
          </a:prstGeom>
          <a:noFill/>
        </p:spPr>
        <p:txBody>
          <a:bodyPr wrap="square" lIns="101837" tIns="50918" rIns="101837" bIns="50918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Exemptions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4576" y="127371"/>
            <a:ext cx="5481816" cy="616776"/>
          </a:xfrm>
        </p:spPr>
        <p:txBody>
          <a:bodyPr>
            <a:normAutofit/>
          </a:bodyPr>
          <a:lstStyle/>
          <a:p>
            <a:r>
              <a:rPr lang="en-GB" dirty="0"/>
              <a:t>HAVS Current </a:t>
            </a:r>
            <a:r>
              <a:rPr lang="en-GB" dirty="0" smtClean="0"/>
              <a:t>Legislation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976</Words>
  <Application>Microsoft Office PowerPoint</Application>
  <PresentationFormat>Custom</PresentationFormat>
  <Paragraphs>203</Paragraphs>
  <Slides>35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Hand Arm Vibration Syndrome</vt:lpstr>
      <vt:lpstr>Hand Arm Vibration Syndrome</vt:lpstr>
      <vt:lpstr>Hand Arm Vibration Syndrome</vt:lpstr>
      <vt:lpstr>Hand Arm Vibration Syndrome</vt:lpstr>
      <vt:lpstr>HAVS Current Legislation</vt:lpstr>
      <vt:lpstr>HAVS Current Legislation</vt:lpstr>
      <vt:lpstr>The Control of Vibrations Regulations 2005</vt:lpstr>
      <vt:lpstr>Risk Assessment</vt:lpstr>
      <vt:lpstr>Why and how to detect/report  symptoms of HAVS</vt:lpstr>
      <vt:lpstr>Employee</vt:lpstr>
      <vt:lpstr>Employee</vt:lpstr>
      <vt:lpstr>Slide 15</vt:lpstr>
      <vt:lpstr>Hand Arm Vibration Syndrome</vt:lpstr>
      <vt:lpstr>Hand Arm Vibration Syndrome</vt:lpstr>
      <vt:lpstr>Hand Arm Vibration Syndrome</vt:lpstr>
      <vt:lpstr>Vibration exposure risk assessment</vt:lpstr>
      <vt:lpstr>Health Surveillance</vt:lpstr>
      <vt:lpstr>The Value of Continuous Monitoring</vt:lpstr>
      <vt:lpstr>HAVS Management Tools</vt:lpstr>
      <vt:lpstr>HAVS Management Tools</vt:lpstr>
      <vt:lpstr>HAVS Management Tools</vt:lpstr>
      <vt:lpstr>HAVS Management Tools</vt:lpstr>
      <vt:lpstr>HAVS Management Tools</vt:lpstr>
      <vt:lpstr>HAVS Management Tools</vt:lpstr>
      <vt:lpstr>Benefits of HAVS Management</vt:lpstr>
      <vt:lpstr>Benefits of HAVS Management</vt:lpstr>
      <vt:lpstr>Reporting</vt:lpstr>
      <vt:lpstr>Reporting</vt:lpstr>
      <vt:lpstr>Reporting</vt:lpstr>
      <vt:lpstr>Reporting</vt:lpstr>
      <vt:lpstr>Best practice</vt:lpstr>
      <vt:lpstr>Slide 35</vt:lpstr>
    </vt:vector>
  </TitlesOfParts>
  <Company>CMGRP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Duncan, Fiona (EDI-WSW)</dc:creator>
  <cp:lastModifiedBy>Stewart McNaughton</cp:lastModifiedBy>
  <cp:revision>50</cp:revision>
  <cp:lastPrinted>2014-01-08T16:25:49Z</cp:lastPrinted>
  <dcterms:created xsi:type="dcterms:W3CDTF">2014-01-08T15:42:34Z</dcterms:created>
  <dcterms:modified xsi:type="dcterms:W3CDTF">2014-03-10T12:42:28Z</dcterms:modified>
</cp:coreProperties>
</file>